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3"/>
  </p:notes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57" r:id="rId9"/>
    <p:sldId id="258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69"/>
    <p:restoredTop sz="76199"/>
  </p:normalViewPr>
  <p:slideViewPr>
    <p:cSldViewPr snapToGrid="0" snapToObjects="1">
      <p:cViewPr varScale="1">
        <p:scale>
          <a:sx n="72" d="100"/>
          <a:sy n="72" d="100"/>
        </p:scale>
        <p:origin x="18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188C1-43C6-484B-9DE7-8E08C5964796}" type="datetimeFigureOut">
              <a:rPr lang="en-US" smtClean="0"/>
              <a:t>8/29/16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699AB-D283-0145-874A-93CD647BA3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537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Trauma &amp; adversity</a:t>
            </a:r>
            <a:r>
              <a:rPr lang="en-US" baseline="0" dirty="0" smtClean="0"/>
              <a:t> are an inherent part of life, no matter where live or work and directly effects staff and people you interact with on a daily basis.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602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604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smtClean="0"/>
              <a:t>Explain the different</a:t>
            </a:r>
            <a:r>
              <a:rPr lang="en-US" baseline="0" dirty="0" smtClean="0"/>
              <a:t> types of stress &amp; that not all stress is bad. Healthy stress is a part of healthy development. 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Two people can go through the same experience and for one it can be an event of tolerable stress and the other one of toxic stress.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10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2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smtClean="0"/>
              <a:t>Changing</a:t>
            </a:r>
            <a:r>
              <a:rPr lang="en-US" baseline="0" dirty="0" smtClean="0"/>
              <a:t> our approach - what’s wrong with </a:t>
            </a:r>
            <a:r>
              <a:rPr lang="en-US" baseline="0" dirty="0" smtClean="0"/>
              <a:t>you (only get’s at the symptoms) </a:t>
            </a:r>
            <a:r>
              <a:rPr lang="en-US" baseline="0" dirty="0" smtClean="0"/>
              <a:t>to what happened to </a:t>
            </a:r>
            <a:r>
              <a:rPr lang="en-US" baseline="0" dirty="0" smtClean="0"/>
              <a:t>you (get’s at the core of the issue which can address symptoms &amp; true healing)? 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Keep in mind that ACEs by no means includes everything that could be considered a traumatic event during childhood &amp; stress and trauma don’t stop at the age of 18. </a:t>
            </a:r>
            <a:endParaRPr lang="en-US" baseline="0" dirty="0" smtClean="0"/>
          </a:p>
          <a:p>
            <a:pPr marL="171450" indent="-171450">
              <a:buFont typeface="Arial" charset="0"/>
              <a:buChar char="•"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7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37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 smtClean="0"/>
              <a:t>Important to remember ACEs scores are not doomsday prophecies or diagnoses, they are an indicator for increased risk.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 smtClean="0"/>
              <a:t>And the great news is we can do things to combat the effect of ACEs.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dirty="0" smtClean="0"/>
              <a:t>And </a:t>
            </a:r>
            <a:r>
              <a:rPr lang="en-US" baseline="0" dirty="0" smtClean="0"/>
              <a:t>Rotary already helps to do this in the community – </a:t>
            </a:r>
            <a:r>
              <a:rPr lang="en-US" baseline="0" dirty="0" smtClean="0"/>
              <a:t>building goodwill &amp; better friendships, </a:t>
            </a:r>
            <a:r>
              <a:rPr lang="en-US" baseline="0" dirty="0" smtClean="0"/>
              <a:t>one aspect of the 4 Way Test, is just one example of how Rotary helps to build resiliency.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78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48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charset="0"/>
              <a:buChar char="•"/>
            </a:pPr>
            <a:r>
              <a:rPr lang="en-US" dirty="0" smtClean="0"/>
              <a:t>Sanctuary</a:t>
            </a:r>
            <a:r>
              <a:rPr lang="en-US" baseline="0" dirty="0" smtClean="0"/>
              <a:t> as an Organizational Change </a:t>
            </a:r>
            <a:r>
              <a:rPr lang="en-US" baseline="0" dirty="0" smtClean="0"/>
              <a:t>model - Creating </a:t>
            </a:r>
            <a:r>
              <a:rPr lang="en-US" baseline="0" dirty="0" smtClean="0"/>
              <a:t>a culture with intention.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234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baseline="0" smtClean="0"/>
              <a:t>If you have interest in learning more about what I’ve presented on today, please consider attending our free Trauma &amp; Resiliency Summit</a:t>
            </a:r>
            <a:endParaRPr lang="en-US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699AB-D283-0145-874A-93CD647BA3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3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35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57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1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76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63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502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3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0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0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42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69FF4FC-15D0-104B-9263-7B1B2747BC5B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5D5B015-5F0D-4F46-B8C8-664DC4FE5C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Mobilizing Action for Resilient Communities Grant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30688"/>
            <a:ext cx="9144000" cy="1655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Claire Ranit</a:t>
            </a:r>
          </a:p>
          <a:p>
            <a:r>
              <a:rPr lang="en-US" sz="2400" dirty="0" smtClean="0"/>
              <a:t>Project Director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53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2487" y="1928813"/>
            <a:ext cx="10515600" cy="2769796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/>
              <a:t>The sad news is that ACEs, adversity, and trauma are common. 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4000" dirty="0"/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/>
              <a:t>The good news is we can do something about it!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4854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273" y="2407730"/>
            <a:ext cx="7729728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Questions?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004526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436054"/>
            <a:ext cx="7729728" cy="118872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2185988"/>
            <a:ext cx="7729728" cy="3554039"/>
          </a:xfrm>
        </p:spPr>
        <p:txBody>
          <a:bodyPr>
            <a:noAutofit/>
          </a:bodyPr>
          <a:lstStyle/>
          <a:p>
            <a:r>
              <a:rPr lang="en-US" sz="3200" dirty="0" smtClean="0"/>
              <a:t>Trauma</a:t>
            </a:r>
          </a:p>
          <a:p>
            <a:r>
              <a:rPr lang="en-US" sz="3200" dirty="0" smtClean="0"/>
              <a:t>ACEs</a:t>
            </a:r>
          </a:p>
          <a:p>
            <a:r>
              <a:rPr lang="en-US" sz="3200" dirty="0" smtClean="0"/>
              <a:t>Resiliency</a:t>
            </a:r>
          </a:p>
          <a:p>
            <a:r>
              <a:rPr lang="en-US" sz="3200" dirty="0" smtClean="0"/>
              <a:t>MARC</a:t>
            </a:r>
          </a:p>
          <a:p>
            <a:r>
              <a:rPr lang="en-US" sz="3200" dirty="0" smtClean="0"/>
              <a:t>MARC in the Columbia River Gorge</a:t>
            </a:r>
          </a:p>
          <a:p>
            <a:r>
              <a:rPr lang="en-US" sz="3200" dirty="0" smtClean="0"/>
              <a:t>Questions?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78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364617"/>
            <a:ext cx="7729728" cy="118872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What is “Trauma”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1136" y="1880806"/>
            <a:ext cx="7729728" cy="4605719"/>
          </a:xfrm>
        </p:spPr>
        <p:txBody>
          <a:bodyPr>
            <a:noAutofit/>
          </a:bodyPr>
          <a:lstStyle/>
          <a:p>
            <a:r>
              <a:rPr lang="en-US" sz="3200" dirty="0" smtClean="0"/>
              <a:t>American Academy of Pediatrics</a:t>
            </a:r>
          </a:p>
          <a:p>
            <a:pPr lvl="1"/>
            <a:r>
              <a:rPr lang="en-US" sz="2800" dirty="0" smtClean="0"/>
              <a:t>Healthy Stress</a:t>
            </a:r>
          </a:p>
          <a:p>
            <a:pPr lvl="1"/>
            <a:r>
              <a:rPr lang="en-US" sz="2800" dirty="0" smtClean="0"/>
              <a:t>Tolerable Stress</a:t>
            </a:r>
          </a:p>
          <a:p>
            <a:pPr lvl="1"/>
            <a:r>
              <a:rPr lang="en-US" sz="2800" dirty="0" smtClean="0"/>
              <a:t>Toxic Stress</a:t>
            </a:r>
          </a:p>
          <a:p>
            <a:r>
              <a:rPr lang="en-US" sz="3200" dirty="0" smtClean="0"/>
              <a:t>People experience trauma in situations of toxic stress</a:t>
            </a:r>
          </a:p>
          <a:p>
            <a:pPr lvl="1"/>
            <a:r>
              <a:rPr lang="en-US" sz="2800" dirty="0" smtClean="0"/>
              <a:t>Especially harmful to children because of brain development</a:t>
            </a:r>
          </a:p>
        </p:txBody>
      </p:sp>
    </p:spTree>
    <p:extLst>
      <p:ext uri="{BB962C8B-B14F-4D97-AF65-F5344CB8AC3E}">
        <p14:creationId xmlns:p14="http://schemas.microsoft.com/office/powerpoint/2010/main" val="17652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9550"/>
            <a:ext cx="10515600" cy="1076325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Adverse Childhood Experiences Study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5133975" cy="4351338"/>
          </a:xfrm>
        </p:spPr>
        <p:txBody>
          <a:bodyPr/>
          <a:lstStyle/>
          <a:p>
            <a:r>
              <a:rPr lang="en-US" sz="3200" dirty="0" smtClean="0"/>
              <a:t>Southern California 1995 – 1997</a:t>
            </a:r>
          </a:p>
          <a:p>
            <a:r>
              <a:rPr lang="en-US" sz="3200" dirty="0" smtClean="0"/>
              <a:t>17,300 people</a:t>
            </a:r>
          </a:p>
          <a:p>
            <a:r>
              <a:rPr lang="en-US" sz="3200" dirty="0" smtClean="0"/>
              <a:t>Asked 10 questions</a:t>
            </a:r>
          </a:p>
          <a:p>
            <a:r>
              <a:rPr lang="en-US" sz="3200" dirty="0" smtClean="0"/>
              <a:t>Score 0 – 10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175" y="1471612"/>
            <a:ext cx="5172051" cy="538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0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12" y="157162"/>
            <a:ext cx="4962526" cy="107632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ACEs Study Outcomes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012" y="1971674"/>
            <a:ext cx="5229225" cy="231457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ACEs are common</a:t>
            </a:r>
          </a:p>
          <a:p>
            <a:r>
              <a:rPr lang="en-US" sz="3200" dirty="0" smtClean="0"/>
              <a:t>Graded dose response</a:t>
            </a:r>
          </a:p>
          <a:p>
            <a:r>
              <a:rPr lang="en-US" sz="3200" dirty="0" smtClean="0"/>
              <a:t>Influence the risk of over 40 negative health outcomes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098" y="157163"/>
            <a:ext cx="5753122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25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4" y="107950"/>
            <a:ext cx="59055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ACEs &amp; Society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86475" y="0"/>
            <a:ext cx="5857875" cy="657417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85788" y="2072650"/>
            <a:ext cx="5229225" cy="1214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/>
              <a:t>Decreased life expectancy</a:t>
            </a:r>
          </a:p>
          <a:p>
            <a:r>
              <a:rPr lang="en-US" sz="3200" dirty="0" smtClean="0"/>
              <a:t>Economic toll</a:t>
            </a:r>
          </a:p>
        </p:txBody>
      </p:sp>
    </p:spTree>
    <p:extLst>
      <p:ext uri="{BB962C8B-B14F-4D97-AF65-F5344CB8AC3E}">
        <p14:creationId xmlns:p14="http://schemas.microsoft.com/office/powerpoint/2010/main" val="18723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5738"/>
            <a:ext cx="10515600" cy="1119188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Resiliency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585911"/>
            <a:ext cx="5829300" cy="490061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/>
              <a:t>The ability to “bounce back” 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”Pull yourself up by your bootstraps”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/>
              <a:t>Influenced by: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Genetic </a:t>
            </a:r>
            <a:endParaRPr lang="en-US" sz="2800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 smtClean="0"/>
              <a:t>Biological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E</a:t>
            </a:r>
            <a:r>
              <a:rPr lang="en-US" sz="2800" dirty="0" smtClean="0"/>
              <a:t>nvironmental factors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/>
              <a:t> This is how we combat the effects of ACEs &amp; trauma.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/>
              <a:t>Anyone can increase their resiliency.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3200" dirty="0" smtClean="0"/>
              <a:t>Communities play a huge role in resiliency.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13" y="1912696"/>
            <a:ext cx="5700714" cy="340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3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386" y="564643"/>
            <a:ext cx="8413052" cy="1188720"/>
          </a:xfrm>
        </p:spPr>
        <p:txBody>
          <a:bodyPr>
            <a:noAutofit/>
          </a:bodyPr>
          <a:lstStyle/>
          <a:p>
            <a:r>
              <a:rPr lang="en-US" sz="3600" dirty="0" smtClean="0"/>
              <a:t>Mobilizing Action for Resilient Communities Grant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386" y="2228850"/>
            <a:ext cx="8413052" cy="3896940"/>
          </a:xfrm>
        </p:spPr>
        <p:txBody>
          <a:bodyPr>
            <a:normAutofit lnSpcReduction="10000"/>
          </a:bodyPr>
          <a:lstStyle/>
          <a:p>
            <a:r>
              <a:rPr lang="en-US" sz="3200" dirty="0" smtClean="0"/>
              <a:t>Movement for </a:t>
            </a:r>
            <a:r>
              <a:rPr lang="en-US" sz="3200" dirty="0"/>
              <a:t>j</a:t>
            </a:r>
            <a:r>
              <a:rPr lang="en-US" sz="3200" dirty="0" smtClean="0"/>
              <a:t>ust, healthy, &amp; resilient communities.</a:t>
            </a:r>
          </a:p>
          <a:p>
            <a:r>
              <a:rPr lang="en-US" sz="3200" dirty="0" smtClean="0"/>
              <a:t>Spreading knowledge on: </a:t>
            </a:r>
          </a:p>
          <a:p>
            <a:pPr lvl="1"/>
            <a:r>
              <a:rPr lang="en-US" sz="2800" dirty="0" smtClean="0"/>
              <a:t>Adverse Childhood Experiences (ACEs)</a:t>
            </a:r>
          </a:p>
          <a:p>
            <a:pPr lvl="1"/>
            <a:r>
              <a:rPr lang="en-US" sz="2800" dirty="0" smtClean="0"/>
              <a:t>Trauma Theory</a:t>
            </a:r>
          </a:p>
          <a:p>
            <a:pPr lvl="1"/>
            <a:r>
              <a:rPr lang="en-US" sz="2800" dirty="0" smtClean="0"/>
              <a:t>Resiliency</a:t>
            </a:r>
          </a:p>
          <a:p>
            <a:r>
              <a:rPr lang="en-US" sz="3200" dirty="0" smtClean="0"/>
              <a:t>Teaching Trauma Informed ways of interacting.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56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043" y="850392"/>
            <a:ext cx="9211914" cy="1188720"/>
          </a:xfrm>
        </p:spPr>
        <p:txBody>
          <a:bodyPr>
            <a:noAutofit/>
          </a:bodyPr>
          <a:lstStyle/>
          <a:p>
            <a:pPr algn="ctr"/>
            <a:r>
              <a:rPr lang="en-US" sz="3800" dirty="0" smtClean="0"/>
              <a:t>MARC in the Columbia River Gorge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0043" y="2466594"/>
            <a:ext cx="9211913" cy="3805619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 Consortium to Create Sanctuary in the Columbia River Gorge</a:t>
            </a:r>
          </a:p>
          <a:p>
            <a:r>
              <a:rPr lang="en-US" sz="3200" dirty="0" smtClean="0"/>
              <a:t>Trauma &amp; Resiliency Summit</a:t>
            </a:r>
          </a:p>
          <a:p>
            <a:pPr lvl="1"/>
            <a:r>
              <a:rPr lang="en-US" sz="2800" dirty="0" smtClean="0"/>
              <a:t>October 20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&amp; 21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, 2016</a:t>
            </a:r>
          </a:p>
          <a:p>
            <a:r>
              <a:rPr lang="en-US" sz="3200" dirty="0" smtClean="0"/>
              <a:t>Trainings in the Sanctuary Model</a:t>
            </a:r>
          </a:p>
          <a:p>
            <a:r>
              <a:rPr lang="en-US" sz="3200" dirty="0" smtClean="0"/>
              <a:t>Workshops in Trauma Informed interaction models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005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300</TotalTime>
  <Words>514</Words>
  <Application>Microsoft Macintosh PowerPoint</Application>
  <PresentationFormat>Widescreen</PresentationFormat>
  <Paragraphs>77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Gill Sans MT</vt:lpstr>
      <vt:lpstr>Parcel</vt:lpstr>
      <vt:lpstr>Mobilizing Action for Resilient Communities Grant</vt:lpstr>
      <vt:lpstr>Overview</vt:lpstr>
      <vt:lpstr>What is “Trauma”</vt:lpstr>
      <vt:lpstr>Adverse Childhood Experiences Study</vt:lpstr>
      <vt:lpstr>ACEs Study Outcomes</vt:lpstr>
      <vt:lpstr>ACEs &amp; Society</vt:lpstr>
      <vt:lpstr>Resiliency</vt:lpstr>
      <vt:lpstr>Mobilizing Action for Resilient Communities Grant</vt:lpstr>
      <vt:lpstr>MARC in the Columbia River Gorge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Ranit</dc:creator>
  <cp:lastModifiedBy>Microsoft Office User</cp:lastModifiedBy>
  <cp:revision>29</cp:revision>
  <dcterms:created xsi:type="dcterms:W3CDTF">2016-08-20T15:39:36Z</dcterms:created>
  <dcterms:modified xsi:type="dcterms:W3CDTF">2016-08-29T16:01:42Z</dcterms:modified>
</cp:coreProperties>
</file>