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  <p:sldMasterId id="2147483735" r:id="rId2"/>
  </p:sldMasterIdLst>
  <p:notesMasterIdLst>
    <p:notesMasterId r:id="rId23"/>
  </p:notesMasterIdLst>
  <p:handoutMasterIdLst>
    <p:handoutMasterId r:id="rId24"/>
  </p:handoutMasterIdLst>
  <p:sldIdLst>
    <p:sldId id="394" r:id="rId3"/>
    <p:sldId id="395" r:id="rId4"/>
    <p:sldId id="402" r:id="rId5"/>
    <p:sldId id="398" r:id="rId6"/>
    <p:sldId id="406" r:id="rId7"/>
    <p:sldId id="419" r:id="rId8"/>
    <p:sldId id="410" r:id="rId9"/>
    <p:sldId id="424" r:id="rId10"/>
    <p:sldId id="409" r:id="rId11"/>
    <p:sldId id="423" r:id="rId12"/>
    <p:sldId id="425" r:id="rId13"/>
    <p:sldId id="418" r:id="rId14"/>
    <p:sldId id="407" r:id="rId15"/>
    <p:sldId id="422" r:id="rId16"/>
    <p:sldId id="391" r:id="rId17"/>
    <p:sldId id="426" r:id="rId18"/>
    <p:sldId id="412" r:id="rId19"/>
    <p:sldId id="421" r:id="rId20"/>
    <p:sldId id="415" r:id="rId21"/>
    <p:sldId id="427" r:id="rId22"/>
  </p:sldIdLst>
  <p:sldSz cx="12192000" cy="6858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  <a:srgbClr val="99FFCC"/>
    <a:srgbClr val="33CCCC"/>
    <a:srgbClr val="DDDDDD"/>
    <a:srgbClr val="FFCC99"/>
    <a:srgbClr val="CCCCFF"/>
    <a:srgbClr val="00FF00"/>
    <a:srgbClr val="FF9933"/>
    <a:srgbClr val="99FF66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60" autoAdjust="0"/>
    <p:restoredTop sz="95356" autoAdjust="0"/>
  </p:normalViewPr>
  <p:slideViewPr>
    <p:cSldViewPr snapToGrid="0" showGuides="1">
      <p:cViewPr varScale="1">
        <p:scale>
          <a:sx n="70" d="100"/>
          <a:sy n="70" d="100"/>
        </p:scale>
        <p:origin x="30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5268"/>
    </p:cViewPr>
  </p:sorterViewPr>
  <p:notesViewPr>
    <p:cSldViewPr snapToGrid="0" showGuides="1">
      <p:cViewPr varScale="1">
        <p:scale>
          <a:sx n="65" d="100"/>
          <a:sy n="65" d="100"/>
        </p:scale>
        <p:origin x="265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ice Gruendel" userId="20b9ecadd82c727a" providerId="LiveId" clId="{FD92383E-45E2-4858-817F-BE10F28B11AE}"/>
    <pc:docChg chg="modSld">
      <pc:chgData name="Janice Gruendel" userId="20b9ecadd82c727a" providerId="LiveId" clId="{FD92383E-45E2-4858-817F-BE10F28B11AE}" dt="2018-01-29T21:04:25.540" v="0" actId="14100"/>
      <pc:docMkLst>
        <pc:docMk/>
      </pc:docMkLst>
      <pc:sldChg chg="modSp">
        <pc:chgData name="Janice Gruendel" userId="20b9ecadd82c727a" providerId="LiveId" clId="{FD92383E-45E2-4858-817F-BE10F28B11AE}" dt="2018-01-29T21:04:25.540" v="0" actId="14100"/>
        <pc:sldMkLst>
          <pc:docMk/>
          <pc:sldMk cId="3897834647" sldId="415"/>
        </pc:sldMkLst>
        <pc:spChg chg="mod">
          <ac:chgData name="Janice Gruendel" userId="20b9ecadd82c727a" providerId="LiveId" clId="{FD92383E-45E2-4858-817F-BE10F28B11AE}" dt="2018-01-29T21:04:25.540" v="0" actId="14100"/>
          <ac:spMkLst>
            <pc:docMk/>
            <pc:sldMk cId="3897834647" sldId="415"/>
            <ac:spMk id="9" creationId="{B76BE278-4BBF-4D69-8B6A-45C79745E099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5AD0F7-FA0F-45FF-9D9B-E16CD8912C50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DC0FF0-33E5-4E37-916A-10D886158C1A}">
      <dgm:prSet phldrT="[Text]" custT="1"/>
      <dgm:spPr/>
      <dgm:t>
        <a:bodyPr/>
        <a:lstStyle/>
        <a:p>
          <a:r>
            <a:rPr lang="en-US" sz="2400" b="0" dirty="0">
              <a:latin typeface="+mj-lt"/>
            </a:rPr>
            <a:t>Intertwined cognitive and social- emotional development                    Executive function                                     Self -regulation</a:t>
          </a:r>
        </a:p>
      </dgm:t>
    </dgm:pt>
    <dgm:pt modelId="{5F96F8AB-D932-43F0-8CA8-9A8496F929C9}" type="parTrans" cxnId="{93995724-E3BC-4184-A55D-9B3DB48FEF3E}">
      <dgm:prSet/>
      <dgm:spPr/>
      <dgm:t>
        <a:bodyPr/>
        <a:lstStyle/>
        <a:p>
          <a:endParaRPr lang="en-US"/>
        </a:p>
      </dgm:t>
    </dgm:pt>
    <dgm:pt modelId="{234F1CBA-0E2F-41EA-86D3-BCB93D30AFE8}" type="sibTrans" cxnId="{93995724-E3BC-4184-A55D-9B3DB48FEF3E}">
      <dgm:prSet/>
      <dgm:spPr/>
      <dgm:t>
        <a:bodyPr/>
        <a:lstStyle/>
        <a:p>
          <a:endParaRPr lang="en-US"/>
        </a:p>
      </dgm:t>
    </dgm:pt>
    <dgm:pt modelId="{CC5F94B5-EC05-418E-8B21-67F5A71A5BB9}">
      <dgm:prSet phldrT="[Text]" custT="1"/>
      <dgm:spPr/>
      <dgm:t>
        <a:bodyPr/>
        <a:lstStyle/>
        <a:p>
          <a:r>
            <a:rPr lang="en-US" sz="2400" b="0" dirty="0">
              <a:latin typeface="+mj-lt"/>
            </a:rPr>
            <a:t>Trauma                Toxic Stress  Adverse Childhood Experiences  (ACES)                    </a:t>
          </a:r>
        </a:p>
      </dgm:t>
    </dgm:pt>
    <dgm:pt modelId="{576770C2-542C-449F-8218-3FA201FDE9B6}" type="parTrans" cxnId="{184F5007-1D8B-4017-A2BF-12868E3B3216}">
      <dgm:prSet/>
      <dgm:spPr/>
      <dgm:t>
        <a:bodyPr/>
        <a:lstStyle/>
        <a:p>
          <a:endParaRPr lang="en-US"/>
        </a:p>
      </dgm:t>
    </dgm:pt>
    <dgm:pt modelId="{CE83BACD-ED92-4336-BE04-0E39833CDF2E}" type="sibTrans" cxnId="{184F5007-1D8B-4017-A2BF-12868E3B3216}">
      <dgm:prSet/>
      <dgm:spPr/>
      <dgm:t>
        <a:bodyPr/>
        <a:lstStyle/>
        <a:p>
          <a:endParaRPr lang="en-US"/>
        </a:p>
      </dgm:t>
    </dgm:pt>
    <dgm:pt modelId="{3D523F78-766C-42AA-A7DA-864175309EDA}">
      <dgm:prSet/>
      <dgm:spPr/>
      <dgm:t>
        <a:bodyPr/>
        <a:lstStyle/>
        <a:p>
          <a:endParaRPr lang="en-US"/>
        </a:p>
      </dgm:t>
    </dgm:pt>
    <dgm:pt modelId="{FE7AE0FC-56F7-4346-BF39-B6E15640733A}" type="parTrans" cxnId="{3DDE2B26-53E3-4295-9300-89200AA21045}">
      <dgm:prSet/>
      <dgm:spPr/>
      <dgm:t>
        <a:bodyPr/>
        <a:lstStyle/>
        <a:p>
          <a:endParaRPr lang="en-US"/>
        </a:p>
      </dgm:t>
    </dgm:pt>
    <dgm:pt modelId="{7A837CAE-D904-4531-A905-D1859A69FCB9}" type="sibTrans" cxnId="{3DDE2B26-53E3-4295-9300-89200AA21045}">
      <dgm:prSet/>
      <dgm:spPr/>
      <dgm:t>
        <a:bodyPr/>
        <a:lstStyle/>
        <a:p>
          <a:endParaRPr lang="en-US"/>
        </a:p>
      </dgm:t>
    </dgm:pt>
    <dgm:pt modelId="{1DEA9DDF-5EA8-439F-850B-B9BA7C1D7553}">
      <dgm:prSet phldrT="[Text]" custT="1"/>
      <dgm:spPr/>
      <dgm:t>
        <a:bodyPr/>
        <a:lstStyle/>
        <a:p>
          <a:r>
            <a:rPr lang="en-US" sz="2400" b="0" dirty="0">
              <a:latin typeface="+mj-lt"/>
            </a:rPr>
            <a:t>Poverty         Racism &amp; Implicit bias Educational and health inequity Politics…</a:t>
          </a:r>
        </a:p>
      </dgm:t>
    </dgm:pt>
    <dgm:pt modelId="{78A54463-D44B-4665-8C15-CCF8D76D9756}" type="sibTrans" cxnId="{41125DD0-0717-4102-989E-31C091C17612}">
      <dgm:prSet/>
      <dgm:spPr/>
      <dgm:t>
        <a:bodyPr/>
        <a:lstStyle/>
        <a:p>
          <a:endParaRPr lang="en-US"/>
        </a:p>
      </dgm:t>
    </dgm:pt>
    <dgm:pt modelId="{5EF53EFE-A764-4419-98F1-6960615481E7}" type="parTrans" cxnId="{41125DD0-0717-4102-989E-31C091C17612}">
      <dgm:prSet/>
      <dgm:spPr/>
      <dgm:t>
        <a:bodyPr/>
        <a:lstStyle/>
        <a:p>
          <a:endParaRPr lang="en-US"/>
        </a:p>
      </dgm:t>
    </dgm:pt>
    <dgm:pt modelId="{9A49AD06-C96E-4935-B2B8-B5E7DB2F5689}" type="pres">
      <dgm:prSet presAssocID="{455AD0F7-FA0F-45FF-9D9B-E16CD8912C50}" presName="arrowDiagram" presStyleCnt="0">
        <dgm:presLayoutVars>
          <dgm:chMax val="5"/>
          <dgm:dir/>
          <dgm:resizeHandles val="exact"/>
        </dgm:presLayoutVars>
      </dgm:prSet>
      <dgm:spPr/>
    </dgm:pt>
    <dgm:pt modelId="{C354EE85-A42E-4FF7-8D27-7BF8FBC20A5B}" type="pres">
      <dgm:prSet presAssocID="{455AD0F7-FA0F-45FF-9D9B-E16CD8912C50}" presName="arrow" presStyleLbl="bgShp" presStyleIdx="0" presStyleCnt="1" custLinFactNeighborX="-17" custLinFactNeighborY="980"/>
      <dgm:spPr/>
    </dgm:pt>
    <dgm:pt modelId="{3FAC5CE3-4997-4521-BDF4-A4C2395A1AB3}" type="pres">
      <dgm:prSet presAssocID="{455AD0F7-FA0F-45FF-9D9B-E16CD8912C50}" presName="arrowDiagram4" presStyleCnt="0"/>
      <dgm:spPr/>
    </dgm:pt>
    <dgm:pt modelId="{5CE26C6A-A0F3-4B19-AF17-37CB50649F14}" type="pres">
      <dgm:prSet presAssocID="{75DC0FF0-33E5-4E37-916A-10D886158C1A}" presName="bullet4a" presStyleLbl="node1" presStyleIdx="0" presStyleCnt="4" custScaleX="222961" custScaleY="272498" custLinFactX="5742" custLinFactY="-11617" custLinFactNeighborX="100000" custLinFactNeighborY="-100000"/>
      <dgm:spPr>
        <a:prstGeom prst="irregularSeal1">
          <a:avLst/>
        </a:prstGeom>
        <a:solidFill>
          <a:srgbClr val="FFFF00"/>
        </a:solidFill>
        <a:ln>
          <a:solidFill>
            <a:srgbClr val="0070C0"/>
          </a:solidFill>
        </a:ln>
      </dgm:spPr>
    </dgm:pt>
    <dgm:pt modelId="{60846E27-527F-4AEF-9BAA-BA5CC0CDCAA0}" type="pres">
      <dgm:prSet presAssocID="{75DC0FF0-33E5-4E37-916A-10D886158C1A}" presName="textBox4a" presStyleLbl="revTx" presStyleIdx="0" presStyleCnt="4" custScaleX="260964" custScaleY="80970" custLinFactNeighborX="-34255" custLinFactNeighborY="-8130">
        <dgm:presLayoutVars>
          <dgm:bulletEnabled val="1"/>
        </dgm:presLayoutVars>
      </dgm:prSet>
      <dgm:spPr/>
    </dgm:pt>
    <dgm:pt modelId="{C26D0AD5-8DF0-4DB2-90C0-0F3FE243033D}" type="pres">
      <dgm:prSet presAssocID="{CC5F94B5-EC05-418E-8B21-67F5A71A5BB9}" presName="bullet4b" presStyleLbl="node1" presStyleIdx="1" presStyleCnt="4" custScaleX="166296" custScaleY="185904" custLinFactX="100000" custLinFactY="-34203" custLinFactNeighborX="121637" custLinFactNeighborY="-100000"/>
      <dgm:spPr/>
    </dgm:pt>
    <dgm:pt modelId="{B5A234B4-C514-479D-A4AA-FE8933AD3D27}" type="pres">
      <dgm:prSet presAssocID="{CC5F94B5-EC05-418E-8B21-67F5A71A5BB9}" presName="textBox4b" presStyleLbl="revTx" presStyleIdx="1" presStyleCnt="4" custLinFactNeighborX="-63580" custLinFactNeighborY="-66723">
        <dgm:presLayoutVars>
          <dgm:bulletEnabled val="1"/>
        </dgm:presLayoutVars>
      </dgm:prSet>
      <dgm:spPr/>
    </dgm:pt>
    <dgm:pt modelId="{E24EAADD-CDB0-49EA-858A-8A41935D9AF8}" type="pres">
      <dgm:prSet presAssocID="{1DEA9DDF-5EA8-439F-850B-B9BA7C1D7553}" presName="bullet4c" presStyleLbl="node1" presStyleIdx="2" presStyleCnt="4" custScaleX="138003" custScaleY="133992" custLinFactX="9184" custLinFactNeighborX="100000" custLinFactNeighborY="-37282"/>
      <dgm:spPr/>
    </dgm:pt>
    <dgm:pt modelId="{52400744-BD2E-4639-992A-537957AB31BB}" type="pres">
      <dgm:prSet presAssocID="{1DEA9DDF-5EA8-439F-850B-B9BA7C1D7553}" presName="textBox4c" presStyleLbl="revTx" presStyleIdx="2" presStyleCnt="4" custScaleX="107098" custScaleY="59223" custLinFactNeighborX="-19701" custLinFactNeighborY="-11167">
        <dgm:presLayoutVars>
          <dgm:bulletEnabled val="1"/>
        </dgm:presLayoutVars>
      </dgm:prSet>
      <dgm:spPr/>
    </dgm:pt>
    <dgm:pt modelId="{ED88DAAE-4949-4B25-A37D-4B91F33CCEC8}" type="pres">
      <dgm:prSet presAssocID="{3D523F78-766C-42AA-A7DA-864175309EDA}" presName="bullet4d" presStyleLbl="node1" presStyleIdx="3" presStyleCnt="4" custScaleX="116944" custScaleY="126480" custLinFactX="21404" custLinFactNeighborX="100000" custLinFactNeighborY="-22946"/>
      <dgm:spPr>
        <a:prstGeom prst="irregularSeal1">
          <a:avLst/>
        </a:prstGeom>
        <a:solidFill>
          <a:srgbClr val="FFFF00"/>
        </a:solidFill>
        <a:ln>
          <a:solidFill>
            <a:schemeClr val="accent1">
              <a:lumMod val="75000"/>
            </a:schemeClr>
          </a:solidFill>
        </a:ln>
      </dgm:spPr>
    </dgm:pt>
    <dgm:pt modelId="{367360A3-8DB9-4DC7-94CB-6D40E84CAA20}" type="pres">
      <dgm:prSet presAssocID="{3D523F78-766C-42AA-A7DA-864175309EDA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184F5007-1D8B-4017-A2BF-12868E3B3216}" srcId="{455AD0F7-FA0F-45FF-9D9B-E16CD8912C50}" destId="{CC5F94B5-EC05-418E-8B21-67F5A71A5BB9}" srcOrd="1" destOrd="0" parTransId="{576770C2-542C-449F-8218-3FA201FDE9B6}" sibTransId="{CE83BACD-ED92-4336-BE04-0E39833CDF2E}"/>
    <dgm:cxn modelId="{F7F3611C-0986-4CBE-900E-F14ADFA9F280}" type="presOf" srcId="{CC5F94B5-EC05-418E-8B21-67F5A71A5BB9}" destId="{B5A234B4-C514-479D-A4AA-FE8933AD3D27}" srcOrd="0" destOrd="0" presId="urn:microsoft.com/office/officeart/2005/8/layout/arrow2"/>
    <dgm:cxn modelId="{93995724-E3BC-4184-A55D-9B3DB48FEF3E}" srcId="{455AD0F7-FA0F-45FF-9D9B-E16CD8912C50}" destId="{75DC0FF0-33E5-4E37-916A-10D886158C1A}" srcOrd="0" destOrd="0" parTransId="{5F96F8AB-D932-43F0-8CA8-9A8496F929C9}" sibTransId="{234F1CBA-0E2F-41EA-86D3-BCB93D30AFE8}"/>
    <dgm:cxn modelId="{3DDE2B26-53E3-4295-9300-89200AA21045}" srcId="{455AD0F7-FA0F-45FF-9D9B-E16CD8912C50}" destId="{3D523F78-766C-42AA-A7DA-864175309EDA}" srcOrd="3" destOrd="0" parTransId="{FE7AE0FC-56F7-4346-BF39-B6E15640733A}" sibTransId="{7A837CAE-D904-4531-A905-D1859A69FCB9}"/>
    <dgm:cxn modelId="{BD64F65D-7E0A-4F42-B3D7-041B49A8DA16}" type="presOf" srcId="{455AD0F7-FA0F-45FF-9D9B-E16CD8912C50}" destId="{9A49AD06-C96E-4935-B2B8-B5E7DB2F5689}" srcOrd="0" destOrd="0" presId="urn:microsoft.com/office/officeart/2005/8/layout/arrow2"/>
    <dgm:cxn modelId="{C076197F-E02E-45A5-AEC7-CF67CAF1EDAA}" type="presOf" srcId="{1DEA9DDF-5EA8-439F-850B-B9BA7C1D7553}" destId="{52400744-BD2E-4639-992A-537957AB31BB}" srcOrd="0" destOrd="0" presId="urn:microsoft.com/office/officeart/2005/8/layout/arrow2"/>
    <dgm:cxn modelId="{0E7D1ECB-FD0B-47C2-A01D-FE37105A2F31}" type="presOf" srcId="{3D523F78-766C-42AA-A7DA-864175309EDA}" destId="{367360A3-8DB9-4DC7-94CB-6D40E84CAA20}" srcOrd="0" destOrd="0" presId="urn:microsoft.com/office/officeart/2005/8/layout/arrow2"/>
    <dgm:cxn modelId="{41125DD0-0717-4102-989E-31C091C17612}" srcId="{455AD0F7-FA0F-45FF-9D9B-E16CD8912C50}" destId="{1DEA9DDF-5EA8-439F-850B-B9BA7C1D7553}" srcOrd="2" destOrd="0" parTransId="{5EF53EFE-A764-4419-98F1-6960615481E7}" sibTransId="{78A54463-D44B-4665-8C15-CCF8D76D9756}"/>
    <dgm:cxn modelId="{BCE10DF5-9F14-4260-85BA-8204B2416D78}" type="presOf" srcId="{75DC0FF0-33E5-4E37-916A-10D886158C1A}" destId="{60846E27-527F-4AEF-9BAA-BA5CC0CDCAA0}" srcOrd="0" destOrd="0" presId="urn:microsoft.com/office/officeart/2005/8/layout/arrow2"/>
    <dgm:cxn modelId="{BCF107FF-DA9F-43C3-AB3A-88351A75F89A}" type="presParOf" srcId="{9A49AD06-C96E-4935-B2B8-B5E7DB2F5689}" destId="{C354EE85-A42E-4FF7-8D27-7BF8FBC20A5B}" srcOrd="0" destOrd="0" presId="urn:microsoft.com/office/officeart/2005/8/layout/arrow2"/>
    <dgm:cxn modelId="{3991A712-54C7-45A8-9C4D-1D2E3E586CA0}" type="presParOf" srcId="{9A49AD06-C96E-4935-B2B8-B5E7DB2F5689}" destId="{3FAC5CE3-4997-4521-BDF4-A4C2395A1AB3}" srcOrd="1" destOrd="0" presId="urn:microsoft.com/office/officeart/2005/8/layout/arrow2"/>
    <dgm:cxn modelId="{DF9783B7-3D20-47A8-B17D-CDF5B531BA4E}" type="presParOf" srcId="{3FAC5CE3-4997-4521-BDF4-A4C2395A1AB3}" destId="{5CE26C6A-A0F3-4B19-AF17-37CB50649F14}" srcOrd="0" destOrd="0" presId="urn:microsoft.com/office/officeart/2005/8/layout/arrow2"/>
    <dgm:cxn modelId="{E90BDAAA-EEE8-4A6F-A223-33150B1116C1}" type="presParOf" srcId="{3FAC5CE3-4997-4521-BDF4-A4C2395A1AB3}" destId="{60846E27-527F-4AEF-9BAA-BA5CC0CDCAA0}" srcOrd="1" destOrd="0" presId="urn:microsoft.com/office/officeart/2005/8/layout/arrow2"/>
    <dgm:cxn modelId="{912C9F35-B082-4318-A6EA-D4FD59D2B64B}" type="presParOf" srcId="{3FAC5CE3-4997-4521-BDF4-A4C2395A1AB3}" destId="{C26D0AD5-8DF0-4DB2-90C0-0F3FE243033D}" srcOrd="2" destOrd="0" presId="urn:microsoft.com/office/officeart/2005/8/layout/arrow2"/>
    <dgm:cxn modelId="{314D7175-40D6-479F-BC48-C5D9F4FDDE86}" type="presParOf" srcId="{3FAC5CE3-4997-4521-BDF4-A4C2395A1AB3}" destId="{B5A234B4-C514-479D-A4AA-FE8933AD3D27}" srcOrd="3" destOrd="0" presId="urn:microsoft.com/office/officeart/2005/8/layout/arrow2"/>
    <dgm:cxn modelId="{4711289F-912D-4E28-8796-AC20597A41CF}" type="presParOf" srcId="{3FAC5CE3-4997-4521-BDF4-A4C2395A1AB3}" destId="{E24EAADD-CDB0-49EA-858A-8A41935D9AF8}" srcOrd="4" destOrd="0" presId="urn:microsoft.com/office/officeart/2005/8/layout/arrow2"/>
    <dgm:cxn modelId="{D8548D76-B8BA-4236-99FF-51D8FB93C739}" type="presParOf" srcId="{3FAC5CE3-4997-4521-BDF4-A4C2395A1AB3}" destId="{52400744-BD2E-4639-992A-537957AB31BB}" srcOrd="5" destOrd="0" presId="urn:microsoft.com/office/officeart/2005/8/layout/arrow2"/>
    <dgm:cxn modelId="{7BF7E782-8E6F-4E51-AFAD-C839BC034E27}" type="presParOf" srcId="{3FAC5CE3-4997-4521-BDF4-A4C2395A1AB3}" destId="{ED88DAAE-4949-4B25-A37D-4B91F33CCEC8}" srcOrd="6" destOrd="0" presId="urn:microsoft.com/office/officeart/2005/8/layout/arrow2"/>
    <dgm:cxn modelId="{781BA5C5-3117-449B-8A24-1362C201D91C}" type="presParOf" srcId="{3FAC5CE3-4997-4521-BDF4-A4C2395A1AB3}" destId="{367360A3-8DB9-4DC7-94CB-6D40E84CAA20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782D0E-DA7F-4CED-842A-6487ECC4C573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198108-CD4A-4BCE-9966-94A240FCCB98}">
      <dgm:prSet phldrT="[Text]" custT="1"/>
      <dgm:spPr/>
      <dgm:t>
        <a:bodyPr/>
        <a:lstStyle/>
        <a:p>
          <a:r>
            <a:rPr lang="en-US" sz="2400" b="1" dirty="0">
              <a:latin typeface="+mj-lt"/>
            </a:rPr>
            <a:t>Behavior incidents    Chronic absence                    School failure                          Teacher Turnover</a:t>
          </a:r>
        </a:p>
      </dgm:t>
    </dgm:pt>
    <dgm:pt modelId="{89445813-5DAC-4CE0-9494-31D242DF9C79}" type="parTrans" cxnId="{A00AF26F-6A20-47E6-AC9C-1B3E270E79BF}">
      <dgm:prSet/>
      <dgm:spPr/>
      <dgm:t>
        <a:bodyPr/>
        <a:lstStyle/>
        <a:p>
          <a:endParaRPr lang="en-US"/>
        </a:p>
      </dgm:t>
    </dgm:pt>
    <dgm:pt modelId="{128B148B-51FE-46CA-89E0-7910EF3306A1}" type="sibTrans" cxnId="{A00AF26F-6A20-47E6-AC9C-1B3E270E79BF}">
      <dgm:prSet/>
      <dgm:spPr/>
      <dgm:t>
        <a:bodyPr/>
        <a:lstStyle/>
        <a:p>
          <a:endParaRPr lang="en-US"/>
        </a:p>
      </dgm:t>
    </dgm:pt>
    <dgm:pt modelId="{A52B5497-0A3E-43CB-863E-1884D71BD1EB}">
      <dgm:prSet phldrT="[Text]" custT="1"/>
      <dgm:spPr/>
      <dgm:t>
        <a:bodyPr/>
        <a:lstStyle/>
        <a:p>
          <a:r>
            <a:rPr lang="en-US" sz="2400" b="1" dirty="0">
              <a:latin typeface="+mj-lt"/>
            </a:rPr>
            <a:t>Self-efficacy                                                          Self-regulation                                                   School climate                           Family engagement                                                  Student learning                                                    3</a:t>
          </a:r>
          <a:r>
            <a:rPr lang="en-US" sz="2400" b="1" baseline="30000" dirty="0">
              <a:latin typeface="+mj-lt"/>
            </a:rPr>
            <a:t>rd</a:t>
          </a:r>
          <a:r>
            <a:rPr lang="en-US" sz="2400" b="1" dirty="0">
              <a:latin typeface="+mj-lt"/>
            </a:rPr>
            <a:t> Grade reading                            HS graduation</a:t>
          </a:r>
          <a:endParaRPr lang="en-US" sz="1800" dirty="0"/>
        </a:p>
      </dgm:t>
    </dgm:pt>
    <dgm:pt modelId="{B3033070-C737-4732-9964-E46D6400F2C0}" type="parTrans" cxnId="{E53B1FB7-82BB-4D98-B05E-FA94B24B8E55}">
      <dgm:prSet/>
      <dgm:spPr/>
      <dgm:t>
        <a:bodyPr/>
        <a:lstStyle/>
        <a:p>
          <a:endParaRPr lang="en-US"/>
        </a:p>
      </dgm:t>
    </dgm:pt>
    <dgm:pt modelId="{787CF395-2F2A-41F6-BBD0-CCDDACFC353E}" type="sibTrans" cxnId="{E53B1FB7-82BB-4D98-B05E-FA94B24B8E55}">
      <dgm:prSet/>
      <dgm:spPr/>
      <dgm:t>
        <a:bodyPr/>
        <a:lstStyle/>
        <a:p>
          <a:endParaRPr lang="en-US"/>
        </a:p>
      </dgm:t>
    </dgm:pt>
    <dgm:pt modelId="{06464141-208E-46CF-AF91-A8A32BDA7C1D}" type="pres">
      <dgm:prSet presAssocID="{E1782D0E-DA7F-4CED-842A-6487ECC4C573}" presName="compositeShape" presStyleCnt="0">
        <dgm:presLayoutVars>
          <dgm:chMax val="2"/>
          <dgm:dir/>
          <dgm:resizeHandles val="exact"/>
        </dgm:presLayoutVars>
      </dgm:prSet>
      <dgm:spPr/>
    </dgm:pt>
    <dgm:pt modelId="{670170BD-4513-4D8E-A29A-081E1043DC59}" type="pres">
      <dgm:prSet presAssocID="{E1782D0E-DA7F-4CED-842A-6487ECC4C573}" presName="divider" presStyleLbl="fgShp" presStyleIdx="0" presStyleCnt="1" custAng="20703988" custLinFactNeighborX="346" custLinFactNeighborY="-11207"/>
      <dgm:spPr/>
    </dgm:pt>
    <dgm:pt modelId="{47248079-6E58-4D71-8B5E-32EB96BCADB4}" type="pres">
      <dgm:prSet presAssocID="{2F198108-CD4A-4BCE-9966-94A240FCCB98}" presName="downArrow" presStyleLbl="node1" presStyleIdx="0" presStyleCnt="2" custScaleX="65274" custScaleY="79281" custLinFactNeighborX="5349" custLinFactNeighborY="13649"/>
      <dgm:spPr>
        <a:solidFill>
          <a:srgbClr val="FF0000"/>
        </a:solidFill>
        <a:ln>
          <a:solidFill>
            <a:srgbClr val="6666FF"/>
          </a:solidFill>
        </a:ln>
      </dgm:spPr>
    </dgm:pt>
    <dgm:pt modelId="{EE5F66DE-E243-4D88-8DAE-1CD610E03CAC}" type="pres">
      <dgm:prSet presAssocID="{2F198108-CD4A-4BCE-9966-94A240FCCB98}" presName="downArrowText" presStyleLbl="revTx" presStyleIdx="0" presStyleCnt="2" custScaleX="135564" custLinFactNeighborX="-49490" custLinFactNeighborY="2399">
        <dgm:presLayoutVars>
          <dgm:bulletEnabled val="1"/>
        </dgm:presLayoutVars>
      </dgm:prSet>
      <dgm:spPr/>
    </dgm:pt>
    <dgm:pt modelId="{1DD5ADFC-9C6D-46EE-AC1D-AFBB2A9CB5B0}" type="pres">
      <dgm:prSet presAssocID="{A52B5497-0A3E-43CB-863E-1884D71BD1EB}" presName="upArrow" presStyleLbl="node1" presStyleIdx="1" presStyleCnt="2" custScaleX="70920" custScaleY="86297" custLinFactNeighborX="30320" custLinFactNeighborY="-47031"/>
      <dgm:spPr>
        <a:solidFill>
          <a:srgbClr val="FFFF00"/>
        </a:solidFill>
        <a:ln>
          <a:solidFill>
            <a:srgbClr val="6666FF"/>
          </a:solidFill>
        </a:ln>
      </dgm:spPr>
    </dgm:pt>
    <dgm:pt modelId="{A0B78ABF-2724-4875-83D0-2A8EA7B8A5A8}" type="pres">
      <dgm:prSet presAssocID="{A52B5497-0A3E-43CB-863E-1884D71BD1EB}" presName="upArrowText" presStyleLbl="revTx" presStyleIdx="1" presStyleCnt="2" custScaleX="144303" custScaleY="87682" custLinFactNeighborX="80745" custLinFactNeighborY="-4173">
        <dgm:presLayoutVars>
          <dgm:bulletEnabled val="1"/>
        </dgm:presLayoutVars>
      </dgm:prSet>
      <dgm:spPr/>
    </dgm:pt>
  </dgm:ptLst>
  <dgm:cxnLst>
    <dgm:cxn modelId="{BEF67C31-E9C8-42E4-8C73-5C82393B2DB2}" type="presOf" srcId="{E1782D0E-DA7F-4CED-842A-6487ECC4C573}" destId="{06464141-208E-46CF-AF91-A8A32BDA7C1D}" srcOrd="0" destOrd="0" presId="urn:microsoft.com/office/officeart/2005/8/layout/arrow3"/>
    <dgm:cxn modelId="{30CE9D48-BA16-4337-BA00-6DAA9E68A55C}" type="presOf" srcId="{A52B5497-0A3E-43CB-863E-1884D71BD1EB}" destId="{A0B78ABF-2724-4875-83D0-2A8EA7B8A5A8}" srcOrd="0" destOrd="0" presId="urn:microsoft.com/office/officeart/2005/8/layout/arrow3"/>
    <dgm:cxn modelId="{A00AF26F-6A20-47E6-AC9C-1B3E270E79BF}" srcId="{E1782D0E-DA7F-4CED-842A-6487ECC4C573}" destId="{2F198108-CD4A-4BCE-9966-94A240FCCB98}" srcOrd="0" destOrd="0" parTransId="{89445813-5DAC-4CE0-9494-31D242DF9C79}" sibTransId="{128B148B-51FE-46CA-89E0-7910EF3306A1}"/>
    <dgm:cxn modelId="{E53B1FB7-82BB-4D98-B05E-FA94B24B8E55}" srcId="{E1782D0E-DA7F-4CED-842A-6487ECC4C573}" destId="{A52B5497-0A3E-43CB-863E-1884D71BD1EB}" srcOrd="1" destOrd="0" parTransId="{B3033070-C737-4732-9964-E46D6400F2C0}" sibTransId="{787CF395-2F2A-41F6-BBD0-CCDDACFC353E}"/>
    <dgm:cxn modelId="{994077D0-7C61-478A-9101-3B4C321DDCFC}" type="presOf" srcId="{2F198108-CD4A-4BCE-9966-94A240FCCB98}" destId="{EE5F66DE-E243-4D88-8DAE-1CD610E03CAC}" srcOrd="0" destOrd="0" presId="urn:microsoft.com/office/officeart/2005/8/layout/arrow3"/>
    <dgm:cxn modelId="{860BCDF4-CD88-460A-AA8A-5683160C8291}" type="presParOf" srcId="{06464141-208E-46CF-AF91-A8A32BDA7C1D}" destId="{670170BD-4513-4D8E-A29A-081E1043DC59}" srcOrd="0" destOrd="0" presId="urn:microsoft.com/office/officeart/2005/8/layout/arrow3"/>
    <dgm:cxn modelId="{433554BE-2906-41B3-9D7D-59D5433F3EE4}" type="presParOf" srcId="{06464141-208E-46CF-AF91-A8A32BDA7C1D}" destId="{47248079-6E58-4D71-8B5E-32EB96BCADB4}" srcOrd="1" destOrd="0" presId="urn:microsoft.com/office/officeart/2005/8/layout/arrow3"/>
    <dgm:cxn modelId="{79278552-2E33-4A9C-B758-F9F74E3AC718}" type="presParOf" srcId="{06464141-208E-46CF-AF91-A8A32BDA7C1D}" destId="{EE5F66DE-E243-4D88-8DAE-1CD610E03CAC}" srcOrd="2" destOrd="0" presId="urn:microsoft.com/office/officeart/2005/8/layout/arrow3"/>
    <dgm:cxn modelId="{7B8B8F50-13E1-45A2-B978-7E446488796B}" type="presParOf" srcId="{06464141-208E-46CF-AF91-A8A32BDA7C1D}" destId="{1DD5ADFC-9C6D-46EE-AC1D-AFBB2A9CB5B0}" srcOrd="3" destOrd="0" presId="urn:microsoft.com/office/officeart/2005/8/layout/arrow3"/>
    <dgm:cxn modelId="{DFF4D4AD-04F8-4FB3-8328-724A0E2A0549}" type="presParOf" srcId="{06464141-208E-46CF-AF91-A8A32BDA7C1D}" destId="{A0B78ABF-2724-4875-83D0-2A8EA7B8A5A8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4EE85-A42E-4FF7-8D27-7BF8FBC20A5B}">
      <dsp:nvSpPr>
        <dsp:cNvPr id="0" name=""/>
        <dsp:cNvSpPr/>
      </dsp:nvSpPr>
      <dsp:spPr>
        <a:xfrm>
          <a:off x="371522" y="0"/>
          <a:ext cx="9967150" cy="622946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E26C6A-A0F3-4B19-AF17-37CB50649F14}">
      <dsp:nvSpPr>
        <dsp:cNvPr id="0" name=""/>
        <dsp:cNvSpPr/>
      </dsp:nvSpPr>
      <dsp:spPr>
        <a:xfrm>
          <a:off x="1456448" y="4178636"/>
          <a:ext cx="511125" cy="624686"/>
        </a:xfrm>
        <a:prstGeom prst="irregularSeal1">
          <a:avLst/>
        </a:prstGeom>
        <a:solidFill>
          <a:srgbClr val="FFFF00"/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846E27-527F-4AEF-9BAA-BA5CC0CDCAA0}">
      <dsp:nvSpPr>
        <dsp:cNvPr id="0" name=""/>
        <dsp:cNvSpPr/>
      </dsp:nvSpPr>
      <dsp:spPr>
        <a:xfrm>
          <a:off x="0" y="4767389"/>
          <a:ext cx="4447825" cy="1200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472" tIns="0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latin typeface="+mj-lt"/>
            </a:rPr>
            <a:t>Intertwined cognitive and social- emotional development                    Executive function                                     Self -regulation</a:t>
          </a:r>
        </a:p>
      </dsp:txBody>
      <dsp:txXfrm>
        <a:off x="0" y="4767389"/>
        <a:ext cx="4447825" cy="1200472"/>
      </dsp:txXfrm>
    </dsp:sp>
    <dsp:sp modelId="{C26D0AD5-8DF0-4DB2-90C0-0F3FE243033D}">
      <dsp:nvSpPr>
        <dsp:cNvPr id="0" name=""/>
        <dsp:cNvSpPr/>
      </dsp:nvSpPr>
      <dsp:spPr>
        <a:xfrm>
          <a:off x="3726122" y="2476966"/>
          <a:ext cx="662998" cy="7411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A234B4-C514-479D-A4AA-FE8933AD3D27}">
      <dsp:nvSpPr>
        <dsp:cNvPr id="0" name=""/>
        <dsp:cNvSpPr/>
      </dsp:nvSpPr>
      <dsp:spPr>
        <a:xfrm>
          <a:off x="1843192" y="1483086"/>
          <a:ext cx="2093101" cy="28468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1255" tIns="0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latin typeface="+mj-lt"/>
            </a:rPr>
            <a:t>Trauma                Toxic Stress  Adverse Childhood Experiences  (ACES)                    </a:t>
          </a:r>
        </a:p>
      </dsp:txBody>
      <dsp:txXfrm>
        <a:off x="1843192" y="1483086"/>
        <a:ext cx="2093101" cy="2846867"/>
      </dsp:txXfrm>
    </dsp:sp>
    <dsp:sp modelId="{E24EAADD-CDB0-49EA-858A-8A41935D9AF8}">
      <dsp:nvSpPr>
        <dsp:cNvPr id="0" name=""/>
        <dsp:cNvSpPr/>
      </dsp:nvSpPr>
      <dsp:spPr>
        <a:xfrm>
          <a:off x="5519224" y="1828799"/>
          <a:ext cx="729013" cy="7078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400744-BD2E-4639-992A-537957AB31BB}">
      <dsp:nvSpPr>
        <dsp:cNvPr id="0" name=""/>
        <dsp:cNvSpPr/>
      </dsp:nvSpPr>
      <dsp:spPr>
        <a:xfrm>
          <a:off x="4820310" y="2734667"/>
          <a:ext cx="2241669" cy="22799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913" tIns="0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latin typeface="+mj-lt"/>
            </a:rPr>
            <a:t>Poverty         Racism &amp; Implicit bias Educational and health inequity Politics…</a:t>
          </a:r>
        </a:p>
      </dsp:txBody>
      <dsp:txXfrm>
        <a:off x="4820310" y="2734667"/>
        <a:ext cx="2241669" cy="2279974"/>
      </dsp:txXfrm>
    </dsp:sp>
    <dsp:sp modelId="{ED88DAAE-4949-4B25-A37D-4B91F33CCEC8}">
      <dsp:nvSpPr>
        <dsp:cNvPr id="0" name=""/>
        <dsp:cNvSpPr/>
      </dsp:nvSpPr>
      <dsp:spPr>
        <a:xfrm>
          <a:off x="8094586" y="1153029"/>
          <a:ext cx="827574" cy="895058"/>
        </a:xfrm>
        <a:prstGeom prst="irregularSeal1">
          <a:avLst/>
        </a:prstGeom>
        <a:solidFill>
          <a:srgbClr val="FFFF00"/>
        </a:solidFill>
        <a:ln w="12700" cap="flat" cmpd="sng" algn="ctr">
          <a:solidFill>
            <a:schemeClr val="accent1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7360A3-8DB9-4DC7-94CB-6D40E84CAA20}">
      <dsp:nvSpPr>
        <dsp:cNvPr id="0" name=""/>
        <dsp:cNvSpPr/>
      </dsp:nvSpPr>
      <dsp:spPr>
        <a:xfrm>
          <a:off x="7649236" y="1762939"/>
          <a:ext cx="2093101" cy="44665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4978" tIns="0" rIns="0" bIns="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/>
        </a:p>
      </dsp:txBody>
      <dsp:txXfrm>
        <a:off x="7649236" y="1762939"/>
        <a:ext cx="2093101" cy="44665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0170BD-4513-4D8E-A29A-081E1043DC59}">
      <dsp:nvSpPr>
        <dsp:cNvPr id="0" name=""/>
        <dsp:cNvSpPr/>
      </dsp:nvSpPr>
      <dsp:spPr>
        <a:xfrm rot="20403988">
          <a:off x="24942" y="2064619"/>
          <a:ext cx="8078114" cy="925066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248079-6E58-4D71-8B5E-32EB96BCADB4}">
      <dsp:nvSpPr>
        <dsp:cNvPr id="0" name=""/>
        <dsp:cNvSpPr/>
      </dsp:nvSpPr>
      <dsp:spPr>
        <a:xfrm>
          <a:off x="1529169" y="791309"/>
          <a:ext cx="1591641" cy="1718389"/>
        </a:xfrm>
        <a:prstGeom prst="downArrow">
          <a:avLst/>
        </a:prstGeom>
        <a:solidFill>
          <a:srgbClr val="FF0000"/>
        </a:solidFill>
        <a:ln w="12700" cap="flat" cmpd="sng" algn="ctr">
          <a:solidFill>
            <a:srgbClr val="6666F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5F66DE-E243-4D88-8DAE-1CD610E03CAC}">
      <dsp:nvSpPr>
        <dsp:cNvPr id="0" name=""/>
        <dsp:cNvSpPr/>
      </dsp:nvSpPr>
      <dsp:spPr>
        <a:xfrm>
          <a:off x="2558122" y="54597"/>
          <a:ext cx="3525965" cy="2275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+mj-lt"/>
            </a:rPr>
            <a:t>Behavior incidents    Chronic absence                    School failure                          Teacher Turnover</a:t>
          </a:r>
        </a:p>
      </dsp:txBody>
      <dsp:txXfrm>
        <a:off x="2558122" y="54597"/>
        <a:ext cx="3525965" cy="2275840"/>
      </dsp:txXfrm>
    </dsp:sp>
    <dsp:sp modelId="{1DD5ADFC-9C6D-46EE-AC1D-AFBB2A9CB5B0}">
      <dsp:nvSpPr>
        <dsp:cNvPr id="0" name=""/>
        <dsp:cNvSpPr/>
      </dsp:nvSpPr>
      <dsp:spPr>
        <a:xfrm>
          <a:off x="5808106" y="2109389"/>
          <a:ext cx="1729313" cy="1870458"/>
        </a:xfrm>
        <a:prstGeom prst="upArrow">
          <a:avLst/>
        </a:prstGeom>
        <a:solidFill>
          <a:srgbClr val="FFFF00"/>
        </a:solidFill>
        <a:ln w="12700" cap="flat" cmpd="sng" algn="ctr">
          <a:solidFill>
            <a:srgbClr val="6666F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B78ABF-2724-4875-83D0-2A8EA7B8A5A8}">
      <dsp:nvSpPr>
        <dsp:cNvPr id="0" name=""/>
        <dsp:cNvSpPr/>
      </dsp:nvSpPr>
      <dsp:spPr>
        <a:xfrm>
          <a:off x="2743193" y="3188025"/>
          <a:ext cx="3753263" cy="19955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+mj-lt"/>
            </a:rPr>
            <a:t>Self-efficacy                                                          Self-regulation                                                   School climate                           Family engagement                                                  Student learning                                                    3</a:t>
          </a:r>
          <a:r>
            <a:rPr lang="en-US" sz="2400" b="1" kern="1200" baseline="30000" dirty="0">
              <a:latin typeface="+mj-lt"/>
            </a:rPr>
            <a:t>rd</a:t>
          </a:r>
          <a:r>
            <a:rPr lang="en-US" sz="2400" b="1" kern="1200" dirty="0">
              <a:latin typeface="+mj-lt"/>
            </a:rPr>
            <a:t> Grade reading                            HS graduation</a:t>
          </a:r>
          <a:endParaRPr lang="en-US" sz="1800" kern="1200" dirty="0"/>
        </a:p>
      </dsp:txBody>
      <dsp:txXfrm>
        <a:off x="2743193" y="3188025"/>
        <a:ext cx="3753263" cy="19955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t>1/29/2018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t>1/29/2018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1169988"/>
            <a:ext cx="5619750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505980"/>
            <a:ext cx="5661660" cy="3686711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6D9982-6B00-4085-B308-89B2C268CC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13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b="1" dirty="0"/>
          </a:p>
          <a:p>
            <a:r>
              <a:rPr lang="en-US" sz="1400" b="1" dirty="0"/>
              <a:t>Just one word on this  slide.</a:t>
            </a:r>
          </a:p>
          <a:p>
            <a:endParaRPr lang="en-US" sz="1400" b="1" dirty="0"/>
          </a:p>
          <a:p>
            <a:r>
              <a:rPr lang="en-US" sz="1400" b="1" dirty="0"/>
              <a:t>We have been searching around for the one image that conveys who we are, what we value and where we are going.</a:t>
            </a:r>
          </a:p>
          <a:p>
            <a:endParaRPr lang="en-US" sz="1400" b="1" dirty="0"/>
          </a:p>
          <a:p>
            <a:r>
              <a:rPr lang="en-US" sz="1400" b="1" dirty="0"/>
              <a:t>This  </a:t>
            </a:r>
            <a:r>
              <a:rPr lang="en-US" sz="1400" b="1" i="1" dirty="0"/>
              <a:t>is</a:t>
            </a:r>
            <a:r>
              <a:rPr lang="en-US" sz="1400" b="1" dirty="0"/>
              <a:t> the  image.   For us, it speaks legions  to our humanity, and to our belief our strength comes from holding each other close.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9A12D2-D34C-4B0C-9F8B-77EC8EA530F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975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FE02-34BC-4113-9ACE-057FE26A5FD6}" type="datetime1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95C2-A6E8-4A68-9357-0613A7F75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42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92AA-E110-4C00-BB59-41AB2401657F}" type="datetime1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95C2-A6E8-4A68-9357-0613A7F75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794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4A5A-F938-4C10-A9C4-D51EEFACB470}" type="datetime1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95C2-A6E8-4A68-9357-0613A7F75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309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30D5A-D41A-4C7B-97A6-01F4ACA90B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F0F617-5540-47A8-AF30-7E2E413CE0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7D309-5759-4A0C-9C16-FFF70D57E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2EE1F-769D-472D-9E3D-094774E484DB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76ED35-9CCB-4570-BC52-09EB5A20C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18972-F4E5-49D7-8091-D2B960241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F11-4A77-47E4-9042-65BD4DEF6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811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EDC74-3658-4789-AED5-5EF8E6180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D0F49-7A7A-4CA6-A057-FABE93E309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06CEB6-E5AB-4AD0-B706-E13632EDD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2EE1F-769D-472D-9E3D-094774E484DB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C0F77-D8BC-4493-857E-AB2EA7E85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F158CC-3454-42B5-9445-723B67EC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F11-4A77-47E4-9042-65BD4DEF6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071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AC589-06C9-44A5-883C-1C34EF2C9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C41CC-6F22-4CC6-B775-DF747F7EE8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54D5F-BA47-4E44-9617-F27D17DA6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2EE1F-769D-472D-9E3D-094774E484DB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00335D-1C51-484C-9459-4A45507A3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77CB4-FAFB-44E8-9191-653FD7072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F11-4A77-47E4-9042-65BD4DEF6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4912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44370-A220-4F7D-9962-758C64966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6889EE-8F14-4341-9756-CBC3B21390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0E9D87-1449-42A1-A321-37F8A250FB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A92497-8541-4C47-936E-3281F7D17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2EE1F-769D-472D-9E3D-094774E484DB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F8AAE7-B9F9-47E2-9D45-17D31CE64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28C3E-8880-42A5-8021-59AA1C65E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F11-4A77-47E4-9042-65BD4DEF6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869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B7AE4-1137-4B10-9514-3510F440B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D75A91-F025-4A8C-9651-C710FC24D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E62960-39D4-4519-A3B8-456EE59E24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E18CF5-3CB6-4E71-9549-EBAFA215A3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E3A9E4-4934-4607-9D66-66552F7E57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026ACA-7790-48EF-BA9B-6463676D7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2EE1F-769D-472D-9E3D-094774E484DB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218DA0-3851-4228-8282-84FD5FA99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F58B3A-2DEC-4C8C-87AE-AAA1B71EB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F11-4A77-47E4-9042-65BD4DEF6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33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55CCB-9106-4A61-85C1-D5F865C16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F29E09-5C44-473F-B8A7-9B6FC5B60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2EE1F-769D-472D-9E3D-094774E484DB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1073C0-1BD5-43BC-A355-B620CC03F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278BF5-1DD6-44AC-9E8A-C9964869D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F11-4A77-47E4-9042-65BD4DEF6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4615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A51A08-62FE-4D66-BEDD-8AFB55F12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2EE1F-769D-472D-9E3D-094774E484DB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700069-7E2D-460A-8CF1-EE8B51E75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080941-0130-4A08-ADBC-3B076910A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F11-4A77-47E4-9042-65BD4DEF6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90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D5059-9845-4CFE-9B55-115739B43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AB7F1-F549-4AC0-913F-3CB9F2ACA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E8F707-D25E-4B69-9077-9F08E66CAE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BDAF07-D485-41FA-8DFE-DCA902CB0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2EE1F-769D-472D-9E3D-094774E484DB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5CDA2-A2E5-49A3-8154-7C30DBE0E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4A2E21-EC86-479C-9AE2-D5B8A8168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F11-4A77-47E4-9042-65BD4DEF6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177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16A8-7008-46D1-94B4-17537707FCD6}" type="datetime1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95C2-A6E8-4A68-9357-0613A7F75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3093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F1121-7506-4FDA-89CD-976517705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FCFD2B-870C-4B41-8CB0-E02473C757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BC0DE8-0021-4945-B45F-638DE8474B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2D32B4-B6BC-4258-8445-1B1ED4E90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2EE1F-769D-472D-9E3D-094774E484DB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46F3B5-E67B-4325-A3A7-351D62B02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EF4FFF-A999-49E1-904C-A54D349DA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F11-4A77-47E4-9042-65BD4DEF6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668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CEF1B-AA7C-46EB-B7D4-B588F7ED4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D35BEC-8268-4965-9633-E5A4011FF0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05B1F-87E8-467E-B280-34F25E392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2EE1F-769D-472D-9E3D-094774E484DB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61C34B-8666-4956-BD45-55C2274E4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087D2-9714-4643-9E91-081F382C8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F11-4A77-47E4-9042-65BD4DEF6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2305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C2240F-705D-4D1C-91E0-6EA596693D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140A6C-88C8-403D-9896-7351F31DAE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5B74C-7EDB-450C-907D-B515987FC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2EE1F-769D-472D-9E3D-094774E484DB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BF8ED-0579-4DC0-B1B3-110296EFD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E87F2-E9F5-4DEE-BBB4-B018B4A04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F11-4A77-47E4-9042-65BD4DEF6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5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BFDD5-B56B-494F-A4EF-450FB3214399}" type="datetime1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95C2-A6E8-4A68-9357-0613A7F75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53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5E139-D45F-4042-A1AD-BD6428BFDF0E}" type="datetime1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95C2-A6E8-4A68-9357-0613A7F75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01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06CEE-6343-495F-9BD0-523EEFDB1A2F}" type="datetime1">
              <a:rPr lang="en-US" smtClean="0"/>
              <a:t>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95C2-A6E8-4A68-9357-0613A7F75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894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50E0C-F494-434D-A121-CFB05D9069E7}" type="datetime1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95C2-A6E8-4A68-9357-0613A7F75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71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656C0-6964-4888-A83F-BBB67B8937D3}" type="datetime1">
              <a:rPr lang="en-US" smtClean="0"/>
              <a:t>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95C2-A6E8-4A68-9357-0613A7F75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83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46F8-A7B1-41BF-A01D-3769B78763AE}" type="datetime1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95C2-A6E8-4A68-9357-0613A7F75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075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608C-567A-4B93-836C-874AE1C92C50}" type="datetime1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95C2-A6E8-4A68-9357-0613A7F75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032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E91B7-7664-4975-AE1C-E71AB116AEE3}" type="datetime1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295C2-A6E8-4A68-9357-0613A7F75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275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4F40E-1B97-4F98-92E7-535DE5B01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2D8A22-7B63-473A-B658-B6FFE0D5A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8691E-E555-429E-999E-2C63F79FC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2EE1F-769D-472D-9E3D-094774E484DB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D4274-462C-4988-8EDE-42F08C67C9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51C723-9C64-44DA-877A-5703BE54AA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F4F11-4A77-47E4-9042-65BD4DEF6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622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ed.ted.com/on/iOyQVfhd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e2BqmjHN0k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youtu.be/W86jlvrG54o?t=77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ww.youtube.com/watch?v=RVA2N6tX2cg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0.jpeg"/><Relationship Id="rId4" Type="http://schemas.openxmlformats.org/officeDocument/2006/relationships/hyperlink" Target="https://www.youtube.com/watch?v=awo8jUxIm0c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www.youtube.com/watch?v=W86jlvrG54o&amp;feature=youtu.be&amp;t=7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clipartxtras.com/download/44ac459b0edccf392dbf1714d4efdd7a0a9823e8.html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jlreynolds08.wordpress.com/2012/12/17/so-if-i-follow-these-instructions-i-will-be-happy-guide-for-young-adults/many-people-thinking-of-questions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KXkn__VsTs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youtube.com/watch?v=rVwFkcOZHJw&amp;feature=youtu.b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95B82D5-A8BB-45BF-BED8-C7B20689210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solidFill>
            <a:srgbClr val="5B49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9">
            <a:extLst>
              <a:ext uri="{FF2B5EF4-FFF2-40B4-BE49-F238E27FC236}">
                <a16:creationId xmlns:a16="http://schemas.microsoft.com/office/drawing/2014/main" id="{296C61EC-FBF4-4216-BE67-6C864D30A01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632" y="484632"/>
            <a:ext cx="3666744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bg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42A9B1-1EC0-45F5-9B76-F6FE02B03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631" y="3095737"/>
            <a:ext cx="2470743" cy="2470743"/>
          </a:xfrm>
          <a:prstGeom prst="rect">
            <a:avLst/>
          </a:prstGeom>
          <a:effectLst/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6776C3C-8484-4575-933D-34A74178F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672" y="629266"/>
            <a:ext cx="3026663" cy="22012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2863CA-4FEB-4702-84EA-93579380D662}"/>
              </a:ext>
            </a:extLst>
          </p:cNvPr>
          <p:cNvSpPr txBox="1"/>
          <p:nvPr/>
        </p:nvSpPr>
        <p:spPr>
          <a:xfrm>
            <a:off x="4883260" y="361868"/>
            <a:ext cx="6824108" cy="4937214"/>
          </a:xfrm>
          <a:prstGeom prst="ellipse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400" dirty="0"/>
              <a:t>From Toxic Stress to Health and Hope:             A Framework for Educational Success in the 21</a:t>
            </a:r>
            <a:r>
              <a:rPr lang="en-US" sz="4400" baseline="30000" dirty="0"/>
              <a:t>st</a:t>
            </a:r>
            <a:r>
              <a:rPr lang="en-US" sz="4400" dirty="0"/>
              <a:t> Century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887FA7-F7D8-4FC9-9F8D-115972986BD9}"/>
              </a:ext>
            </a:extLst>
          </p:cNvPr>
          <p:cNvSpPr txBox="1"/>
          <p:nvPr/>
        </p:nvSpPr>
        <p:spPr>
          <a:xfrm>
            <a:off x="5083890" y="2438398"/>
            <a:ext cx="6422848" cy="3785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8DB237-12CC-4B3A-857E-894915AF2915}"/>
              </a:ext>
            </a:extLst>
          </p:cNvPr>
          <p:cNvSpPr txBox="1"/>
          <p:nvPr/>
        </p:nvSpPr>
        <p:spPr>
          <a:xfrm>
            <a:off x="7668539" y="5299082"/>
            <a:ext cx="39385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Janice M. Gruendel, Ph.D., M.Ed.</a:t>
            </a:r>
          </a:p>
          <a:p>
            <a:r>
              <a:rPr lang="en-US" dirty="0"/>
              <a:t>Senior Fellow, Institute for Child Success</a:t>
            </a:r>
          </a:p>
          <a:p>
            <a:r>
              <a:rPr lang="en-US" dirty="0"/>
              <a:t>February 14, 2018</a:t>
            </a:r>
          </a:p>
        </p:txBody>
      </p:sp>
    </p:spTree>
    <p:extLst>
      <p:ext uri="{BB962C8B-B14F-4D97-AF65-F5344CB8AC3E}">
        <p14:creationId xmlns:p14="http://schemas.microsoft.com/office/powerpoint/2010/main" val="706246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A593CEE4-E162-4607-B41F-8B5C94E93240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540045" y="919232"/>
            <a:ext cx="3111910" cy="2465933"/>
            <a:chOff x="7807230" y="2012810"/>
            <a:chExt cx="3251252" cy="3459865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7E1F1E4-E1B9-4F6B-8BBD-652E55B3CAA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E1974EC-8A03-40D1-9A4E-9F2ABEF0ED8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404040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2DAED695-BDE2-495D-B051-6580B911784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00692" y="1077778"/>
            <a:ext cx="2790616" cy="2148840"/>
          </a:xfrm>
          <a:prstGeom prst="rect">
            <a:avLst/>
          </a:prstGeom>
          <a:solidFill>
            <a:srgbClr val="FFFFFE"/>
          </a:solidFill>
          <a:ln w="6350">
            <a:solidFill>
              <a:srgbClr val="E7E6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8EE732A9-12E7-4C70-970A-C3B48B4022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r="-3" b="1231"/>
          <a:stretch/>
        </p:blipFill>
        <p:spPr>
          <a:xfrm>
            <a:off x="4861559" y="1237797"/>
            <a:ext cx="4773760" cy="353611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AD20FE8-ED02-4CDE-83B1-A1436305C3D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75960" y="5277717"/>
            <a:ext cx="640080" cy="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B5EE02-C354-44DE-B6EB-C6952EFE8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85295C2-A6E8-4A68-9357-0613A7F7595F}" type="slidenum">
              <a:rPr lang="en-US" sz="1200"/>
              <a:pPr>
                <a:spcAft>
                  <a:spcPts val="600"/>
                </a:spcAft>
              </a:pPr>
              <a:t>10</a:t>
            </a:fld>
            <a:endParaRPr lang="en-US" sz="120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FE48DB4-2AA8-4B2C-8546-26AF3B701C47}"/>
              </a:ext>
            </a:extLst>
          </p:cNvPr>
          <p:cNvSpPr txBox="1">
            <a:spLocks/>
          </p:cNvSpPr>
          <p:nvPr/>
        </p:nvSpPr>
        <p:spPr>
          <a:xfrm>
            <a:off x="1382597" y="5217061"/>
            <a:ext cx="9426806" cy="14244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>
              <a:spcAft>
                <a:spcPts val="600"/>
              </a:spcAft>
            </a:pP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 Amazing Ted Talk about ACES by Pediatrician Dr. Nadine Burke-Harris</a:t>
            </a:r>
          </a:p>
        </p:txBody>
      </p:sp>
      <p:sp>
        <p:nvSpPr>
          <p:cNvPr id="21" name="Explosion: 8 Points 20">
            <a:hlinkClick r:id="rId2"/>
            <a:extLst>
              <a:ext uri="{FF2B5EF4-FFF2-40B4-BE49-F238E27FC236}">
                <a16:creationId xmlns:a16="http://schemas.microsoft.com/office/drawing/2014/main" id="{1A9B3FEA-3E48-49A3-8E53-141D6F80E12C}"/>
              </a:ext>
            </a:extLst>
          </p:cNvPr>
          <p:cNvSpPr/>
          <p:nvPr/>
        </p:nvSpPr>
        <p:spPr>
          <a:xfrm>
            <a:off x="8958797" y="380778"/>
            <a:ext cx="1310343" cy="1554028"/>
          </a:xfrm>
          <a:prstGeom prst="irregularSeal1">
            <a:avLst/>
          </a:prstGeom>
          <a:solidFill>
            <a:srgbClr val="6666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Later</a:t>
            </a:r>
          </a:p>
        </p:txBody>
      </p:sp>
    </p:spTree>
    <p:extLst>
      <p:ext uri="{BB962C8B-B14F-4D97-AF65-F5344CB8AC3E}">
        <p14:creationId xmlns:p14="http://schemas.microsoft.com/office/powerpoint/2010/main" val="1333385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EE169B-C51C-4063-8B8F-A2FC1AB02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95C2-A6E8-4A68-9357-0613A7F7595F}" type="slidenum">
              <a:rPr lang="en-US" smtClean="0"/>
              <a:t>11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EF1F51-B20F-498A-B47E-3B39FECD8E64}"/>
              </a:ext>
            </a:extLst>
          </p:cNvPr>
          <p:cNvSpPr txBox="1"/>
          <p:nvPr/>
        </p:nvSpPr>
        <p:spPr>
          <a:xfrm>
            <a:off x="492369" y="89993"/>
            <a:ext cx="4335531" cy="8298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4000" dirty="0">
                <a:latin typeface="+mj-lt"/>
                <a:ea typeface="+mj-ea"/>
                <a:cs typeface="+mj-cs"/>
              </a:rPr>
              <a:t>So, what can we do that is better than the best we have done so far?</a:t>
            </a:r>
          </a:p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endParaRPr lang="en-US" sz="4000" dirty="0"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80BC5D-87E3-45E1-8576-E6C4D5B4E7E2}"/>
              </a:ext>
            </a:extLst>
          </p:cNvPr>
          <p:cNvSpPr/>
          <p:nvPr/>
        </p:nvSpPr>
        <p:spPr>
          <a:xfrm>
            <a:off x="778972" y="2516274"/>
            <a:ext cx="5134148" cy="402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3200" dirty="0">
                <a:latin typeface="+mj-lt"/>
              </a:rPr>
              <a:t>Learn from the science</a:t>
            </a:r>
          </a:p>
          <a:p>
            <a:pPr marL="514350" lvl="0" indent="-5143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3200" dirty="0">
                <a:latin typeface="+mj-lt"/>
              </a:rPr>
              <a:t>Listen to the stories</a:t>
            </a:r>
          </a:p>
          <a:p>
            <a:pPr marL="514350" lvl="0" indent="-5143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3200" dirty="0">
                <a:latin typeface="+mj-lt"/>
              </a:rPr>
              <a:t>Intervene early</a:t>
            </a:r>
          </a:p>
          <a:p>
            <a:pPr marL="514350" lvl="0" indent="-5143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3200" dirty="0">
                <a:latin typeface="+mj-lt"/>
              </a:rPr>
              <a:t>Focus on the climate we create for learning</a:t>
            </a:r>
          </a:p>
          <a:p>
            <a:pPr marL="514350" lvl="0" indent="-5143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3200" dirty="0">
                <a:latin typeface="+mj-lt"/>
              </a:rPr>
              <a:t>Support adults who are buffers against adversity</a:t>
            </a:r>
          </a:p>
          <a:p>
            <a:pPr marL="514350" lvl="0" indent="-5143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3200" dirty="0">
                <a:latin typeface="+mj-lt"/>
              </a:rPr>
              <a:t>Partner to build resilience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916EE8-FB73-43CF-B524-36700DDA9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120" y="0"/>
            <a:ext cx="62788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75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27" b="16193"/>
          <a:stretch/>
        </p:blipFill>
        <p:spPr>
          <a:xfrm>
            <a:off x="259548" y="818429"/>
            <a:ext cx="8475019" cy="53056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FE8F283-E3DB-4A06-89DB-63DEBAD59BE1}"/>
              </a:ext>
            </a:extLst>
          </p:cNvPr>
          <p:cNvSpPr txBox="1"/>
          <p:nvPr/>
        </p:nvSpPr>
        <p:spPr>
          <a:xfrm>
            <a:off x="8478870" y="517525"/>
            <a:ext cx="3453582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000" dirty="0">
              <a:latin typeface="+mj-lt"/>
              <a:ea typeface="+mj-ea"/>
              <a:cs typeface="+mj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59A9B9-4D00-412C-A883-B57427BF9D01}"/>
              </a:ext>
            </a:extLst>
          </p:cNvPr>
          <p:cNvSpPr txBox="1"/>
          <p:nvPr/>
        </p:nvSpPr>
        <p:spPr>
          <a:xfrm>
            <a:off x="8930943" y="517525"/>
            <a:ext cx="3001509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latin typeface="+mj-lt"/>
                <a:ea typeface="+mj-ea"/>
                <a:cs typeface="+mj-cs"/>
              </a:rPr>
              <a:t>Learn from the Science and build the connection between mind, body and heart</a:t>
            </a:r>
          </a:p>
        </p:txBody>
      </p:sp>
      <p:sp>
        <p:nvSpPr>
          <p:cNvPr id="19" name="Explosion: 8 Points 18">
            <a:hlinkClick r:id="rId3"/>
            <a:extLst>
              <a:ext uri="{FF2B5EF4-FFF2-40B4-BE49-F238E27FC236}">
                <a16:creationId xmlns:a16="http://schemas.microsoft.com/office/drawing/2014/main" id="{834BE3B1-CE20-42D7-931C-7224DD91D460}"/>
              </a:ext>
            </a:extLst>
          </p:cNvPr>
          <p:cNvSpPr/>
          <p:nvPr/>
        </p:nvSpPr>
        <p:spPr>
          <a:xfrm>
            <a:off x="7069540" y="4479877"/>
            <a:ext cx="1409330" cy="1720367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 Now</a:t>
            </a:r>
          </a:p>
        </p:txBody>
      </p:sp>
    </p:spTree>
    <p:extLst>
      <p:ext uri="{BB962C8B-B14F-4D97-AF65-F5344CB8AC3E}">
        <p14:creationId xmlns:p14="http://schemas.microsoft.com/office/powerpoint/2010/main" val="1605416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91">
            <a:extLst>
              <a:ext uri="{FF2B5EF4-FFF2-40B4-BE49-F238E27FC236}">
                <a16:creationId xmlns:a16="http://schemas.microsoft.com/office/drawing/2014/main" id="{FC0DEEBF-DB94-4E7E-A9D3-84FA863C3BD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708357" y="3509963"/>
            <a:ext cx="7092215" cy="296783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61" name="Straight Connector 192">
            <a:extLst>
              <a:ext uri="{FF2B5EF4-FFF2-40B4-BE49-F238E27FC236}">
                <a16:creationId xmlns:a16="http://schemas.microsoft.com/office/drawing/2014/main" id="{77A9CA3A-7216-41E0-B3CD-058077FD396D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Image may contain: 1 person, smiling">
            <a:hlinkClick r:id="rId2"/>
            <a:extLst>
              <a:ext uri="{FF2B5EF4-FFF2-40B4-BE49-F238E27FC236}">
                <a16:creationId xmlns:a16="http://schemas.microsoft.com/office/drawing/2014/main" id="{5853CE3C-114B-45C7-A507-31E2CB0C78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7913"/>
          <a:stretch/>
        </p:blipFill>
        <p:spPr bwMode="auto">
          <a:xfrm>
            <a:off x="317635" y="2705099"/>
            <a:ext cx="4160452" cy="3831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rying_woman">
            <a:extLst>
              <a:ext uri="{FF2B5EF4-FFF2-40B4-BE49-F238E27FC236}">
                <a16:creationId xmlns:a16="http://schemas.microsoft.com/office/drawing/2014/main" id="{8B61D30B-4DD3-4DFF-B57A-0F682B5409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5" r="13643" b="2"/>
          <a:stretch/>
        </p:blipFill>
        <p:spPr bwMode="auto">
          <a:xfrm>
            <a:off x="7574805" y="299363"/>
            <a:ext cx="4308687" cy="300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Image result for children's drawings of doors">
            <a:extLst>
              <a:ext uri="{FF2B5EF4-FFF2-40B4-BE49-F238E27FC236}">
                <a16:creationId xmlns:a16="http://schemas.microsoft.com/office/drawing/2014/main" id="{33A91A99-9B83-453E-8EEB-BA41AA6AE0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7" r="-4" b="26759"/>
          <a:stretch/>
        </p:blipFill>
        <p:spPr bwMode="auto">
          <a:xfrm>
            <a:off x="4638675" y="299364"/>
            <a:ext cx="2775313" cy="300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thebest.lv/b/wp-content/uploads/2017/08/11.jpg">
            <a:extLst>
              <a:ext uri="{FF2B5EF4-FFF2-40B4-BE49-F238E27FC236}">
                <a16:creationId xmlns:a16="http://schemas.microsoft.com/office/drawing/2014/main" id="{9914D162-CCFF-4EDE-9D7D-2438F8FDC3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5031"/>
          <a:stretch/>
        </p:blipFill>
        <p:spPr bwMode="auto">
          <a:xfrm>
            <a:off x="317635" y="321733"/>
            <a:ext cx="4160452" cy="222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60D7B0-127B-456F-B13E-637954580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7372" y="6536267"/>
            <a:ext cx="2743200" cy="3069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85295C2-A6E8-4A68-9357-0613A7F7595F}" type="slidenum">
              <a:rPr lang="en-US" sz="1200"/>
              <a:pPr>
                <a:spcAft>
                  <a:spcPts val="600"/>
                </a:spcAft>
              </a:pPr>
              <a:t>13</a:t>
            </a:fld>
            <a:endParaRPr lang="en-US" sz="12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CF8ED-6949-4D2B-855B-BC4FFF11E6CB}"/>
              </a:ext>
            </a:extLst>
          </p:cNvPr>
          <p:cNvSpPr txBox="1"/>
          <p:nvPr/>
        </p:nvSpPr>
        <p:spPr>
          <a:xfrm>
            <a:off x="4808186" y="4620682"/>
            <a:ext cx="6892555" cy="10977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Because everybody has a story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4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4A5488-3139-4359-A3FE-3B9F55070F12}"/>
              </a:ext>
            </a:extLst>
          </p:cNvPr>
          <p:cNvSpPr txBox="1"/>
          <p:nvPr/>
        </p:nvSpPr>
        <p:spPr>
          <a:xfrm>
            <a:off x="4958350" y="5619160"/>
            <a:ext cx="54380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…we can listen with humility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357CFF-742A-47EE-8258-EA6CF3C0037C}"/>
              </a:ext>
            </a:extLst>
          </p:cNvPr>
          <p:cNvSpPr txBox="1"/>
          <p:nvPr/>
        </p:nvSpPr>
        <p:spPr>
          <a:xfrm>
            <a:off x="2843374" y="971316"/>
            <a:ext cx="1120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Opioids</a:t>
            </a:r>
            <a:endParaRPr lang="en-US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89BE8E-46C5-4219-AC13-626B6A0BDB35}"/>
              </a:ext>
            </a:extLst>
          </p:cNvPr>
          <p:cNvSpPr txBox="1"/>
          <p:nvPr/>
        </p:nvSpPr>
        <p:spPr>
          <a:xfrm>
            <a:off x="4958350" y="1944065"/>
            <a:ext cx="13207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+mj-lt"/>
              </a:rPr>
              <a:t>Child Abuse or Neglect</a:t>
            </a:r>
            <a:endParaRPr lang="en-US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DA8CEE-10CC-42B1-B562-22D8CF92B25E}"/>
              </a:ext>
            </a:extLst>
          </p:cNvPr>
          <p:cNvSpPr txBox="1"/>
          <p:nvPr/>
        </p:nvSpPr>
        <p:spPr>
          <a:xfrm>
            <a:off x="7733663" y="2267764"/>
            <a:ext cx="2242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Violence. Death. Separation</a:t>
            </a:r>
            <a:endParaRPr lang="en-US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39B0B3-4FD2-490A-880C-E2A74A3E25BC}"/>
              </a:ext>
            </a:extLst>
          </p:cNvPr>
          <p:cNvSpPr txBox="1"/>
          <p:nvPr/>
        </p:nvSpPr>
        <p:spPr>
          <a:xfrm>
            <a:off x="3058798" y="2778314"/>
            <a:ext cx="15293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Trauma.</a:t>
            </a:r>
          </a:p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Disability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1513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bia-sjsu.org/wp-content/uploads/2015/04/Camera-Technology-to-Assist-Your-Property-Inspection-App.png">
            <a:extLst>
              <a:ext uri="{FF2B5EF4-FFF2-40B4-BE49-F238E27FC236}">
                <a16:creationId xmlns:a16="http://schemas.microsoft.com/office/drawing/2014/main" id="{B45C9EE8-881C-4FBD-8F4C-617F7DDE05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1" r="2369"/>
          <a:stretch/>
        </p:blipFill>
        <p:spPr bwMode="auto">
          <a:xfrm>
            <a:off x="4476466" y="0"/>
            <a:ext cx="76154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1A78CA-3BFB-42C3-8441-48C9DC90378B}"/>
              </a:ext>
            </a:extLst>
          </p:cNvPr>
          <p:cNvSpPr txBox="1"/>
          <p:nvPr/>
        </p:nvSpPr>
        <p:spPr>
          <a:xfrm>
            <a:off x="209266" y="909614"/>
            <a:ext cx="384867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We can find kids in need through a real-time Early Warning System --  including data on grades, absences and behavior challenges -- as early as the 3</a:t>
            </a:r>
            <a:r>
              <a:rPr lang="en-US" sz="3200" baseline="30000" dirty="0">
                <a:latin typeface="+mj-lt"/>
              </a:rPr>
              <a:t>rd</a:t>
            </a:r>
            <a:r>
              <a:rPr lang="en-US" sz="3200" dirty="0">
                <a:latin typeface="+mj-lt"/>
              </a:rPr>
              <a:t> grade.</a:t>
            </a:r>
          </a:p>
        </p:txBody>
      </p:sp>
    </p:spTree>
    <p:extLst>
      <p:ext uri="{BB962C8B-B14F-4D97-AF65-F5344CB8AC3E}">
        <p14:creationId xmlns:p14="http://schemas.microsoft.com/office/powerpoint/2010/main" val="356676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result for helping people images">
            <a:extLst>
              <a:ext uri="{FF2B5EF4-FFF2-40B4-BE49-F238E27FC236}">
                <a16:creationId xmlns:a16="http://schemas.microsoft.com/office/drawing/2014/main" id="{3C557181-7E96-4A9D-B418-8E59E4A662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" r="27222"/>
          <a:stretch/>
        </p:blipFill>
        <p:spPr bwMode="auto">
          <a:xfrm>
            <a:off x="4818888" y="11"/>
            <a:ext cx="7373112" cy="685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B83ED68E-10BE-4ADD-86BC-9E944EA5A29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1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1ADCEC2C-1761-4D19-9709-41992C2908C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2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5B3AC9-2D46-475C-AFB2-D64695442642}"/>
              </a:ext>
            </a:extLst>
          </p:cNvPr>
          <p:cNvSpPr txBox="1"/>
          <p:nvPr/>
        </p:nvSpPr>
        <p:spPr>
          <a:xfrm>
            <a:off x="213950" y="596097"/>
            <a:ext cx="5356671" cy="31938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We can support adults who are the buffers against toxic levels of stress in children’s lives…</a:t>
            </a:r>
            <a:endParaRPr kumimoji="0" lang="en-US" sz="4400" b="0" i="0" u="none" strike="noStrike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CE86A3-D122-427D-BDAD-050B210DF48E}"/>
              </a:ext>
            </a:extLst>
          </p:cNvPr>
          <p:cNvSpPr txBox="1"/>
          <p:nvPr/>
        </p:nvSpPr>
        <p:spPr>
          <a:xfrm>
            <a:off x="213949" y="3854055"/>
            <a:ext cx="419427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+mj-lt"/>
              </a:rPr>
              <a:t>Parents, across generations</a:t>
            </a:r>
          </a:p>
          <a:p>
            <a:r>
              <a:rPr lang="en-US" sz="2800" dirty="0">
                <a:latin typeface="+mj-lt"/>
              </a:rPr>
              <a:t>Teachers</a:t>
            </a:r>
          </a:p>
          <a:p>
            <a:r>
              <a:rPr lang="en-US" sz="2800" dirty="0">
                <a:latin typeface="+mj-lt"/>
              </a:rPr>
              <a:t>Mentors</a:t>
            </a:r>
          </a:p>
          <a:p>
            <a:r>
              <a:rPr lang="en-US" sz="2800" dirty="0">
                <a:latin typeface="+mj-lt"/>
              </a:rPr>
              <a:t>Coaches</a:t>
            </a:r>
          </a:p>
          <a:p>
            <a:r>
              <a:rPr lang="en-US" sz="2800" dirty="0">
                <a:latin typeface="+mj-lt"/>
              </a:rPr>
              <a:t>Principals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5C56E4-447E-4B23-A6D4-2A51F4601DDF}"/>
              </a:ext>
            </a:extLst>
          </p:cNvPr>
          <p:cNvSpPr txBox="1"/>
          <p:nvPr/>
        </p:nvSpPr>
        <p:spPr>
          <a:xfrm>
            <a:off x="6094190" y="5057897"/>
            <a:ext cx="5356671" cy="31938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Because grownups experience stress, too</a:t>
            </a:r>
            <a:endParaRPr kumimoji="0" lang="en-US" sz="4400" b="0" i="0" u="none" strike="noStrike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535394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ground, building, outdoor, floor&#10;&#10;Description generated with very high confidence">
            <a:extLst>
              <a:ext uri="{FF2B5EF4-FFF2-40B4-BE49-F238E27FC236}">
                <a16:creationId xmlns:a16="http://schemas.microsoft.com/office/drawing/2014/main" id="{E73CFC74-E5BC-4FCB-B9EE-2C9D3D7A4C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47" b="17453"/>
          <a:stretch/>
        </p:blipFill>
        <p:spPr>
          <a:xfrm rot="21600000"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Down Arrow 7">
            <a:extLst>
              <a:ext uri="{FF2B5EF4-FFF2-40B4-BE49-F238E27FC236}">
                <a16:creationId xmlns:a16="http://schemas.microsoft.com/office/drawing/2014/main" id="{B547373F-AF2E-4907-B442-9F902B387FD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0100" y="-4763"/>
            <a:ext cx="3333749" cy="3338514"/>
          </a:xfrm>
          <a:prstGeom prst="downArrow">
            <a:avLst>
              <a:gd name="adj1" fmla="val 100000"/>
              <a:gd name="adj2" fmla="val 26890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782416-687D-4C69-AAE3-82C39D08AD29}"/>
              </a:ext>
            </a:extLst>
          </p:cNvPr>
          <p:cNvSpPr txBox="1"/>
          <p:nvPr/>
        </p:nvSpPr>
        <p:spPr>
          <a:xfrm>
            <a:off x="800100" y="190501"/>
            <a:ext cx="3333749" cy="248602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We can build experiences that connect mind, body and heart to  support health, SEL and resilience </a:t>
            </a:r>
          </a:p>
        </p:txBody>
      </p:sp>
    </p:spTree>
    <p:extLst>
      <p:ext uri="{BB962C8B-B14F-4D97-AF65-F5344CB8AC3E}">
        <p14:creationId xmlns:p14="http://schemas.microsoft.com/office/powerpoint/2010/main" val="334000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18">
            <a:extLst>
              <a:ext uri="{FF2B5EF4-FFF2-40B4-BE49-F238E27FC236}">
                <a16:creationId xmlns:a16="http://schemas.microsoft.com/office/drawing/2014/main" id="{C15229F3-7A2E-4558-98FE-7A5F69409DC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4683319"/>
            <a:ext cx="6516874" cy="2174681"/>
          </a:xfrm>
          <a:custGeom>
            <a:avLst/>
            <a:gdLst>
              <a:gd name="connsiteX0" fmla="*/ 0 w 6516874"/>
              <a:gd name="connsiteY0" fmla="*/ 0 h 2174681"/>
              <a:gd name="connsiteX1" fmla="*/ 819150 w 6516874"/>
              <a:gd name="connsiteY1" fmla="*/ 0 h 2174681"/>
              <a:gd name="connsiteX2" fmla="*/ 1038225 w 6516874"/>
              <a:gd name="connsiteY2" fmla="*/ 0 h 2174681"/>
              <a:gd name="connsiteX3" fmla="*/ 6516874 w 6516874"/>
              <a:gd name="connsiteY3" fmla="*/ 0 h 2174681"/>
              <a:gd name="connsiteX4" fmla="*/ 5509712 w 6516874"/>
              <a:gd name="connsiteY4" fmla="*/ 2174681 h 2174681"/>
              <a:gd name="connsiteX5" fmla="*/ 1038225 w 6516874"/>
              <a:gd name="connsiteY5" fmla="*/ 2174681 h 2174681"/>
              <a:gd name="connsiteX6" fmla="*/ 947987 w 6516874"/>
              <a:gd name="connsiteY6" fmla="*/ 2174681 h 2174681"/>
              <a:gd name="connsiteX7" fmla="*/ 819150 w 6516874"/>
              <a:gd name="connsiteY7" fmla="*/ 2174681 h 2174681"/>
              <a:gd name="connsiteX8" fmla="*/ 0 w 6516874"/>
              <a:gd name="connsiteY8" fmla="*/ 2174681 h 217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16874" h="2174681">
                <a:moveTo>
                  <a:pt x="0" y="0"/>
                </a:moveTo>
                <a:lnTo>
                  <a:pt x="819150" y="0"/>
                </a:lnTo>
                <a:lnTo>
                  <a:pt x="1038225" y="0"/>
                </a:lnTo>
                <a:lnTo>
                  <a:pt x="6516874" y="0"/>
                </a:lnTo>
                <a:lnTo>
                  <a:pt x="5509712" y="2174681"/>
                </a:lnTo>
                <a:lnTo>
                  <a:pt x="1038225" y="2174681"/>
                </a:lnTo>
                <a:lnTo>
                  <a:pt x="947987" y="2174681"/>
                </a:lnTo>
                <a:lnTo>
                  <a:pt x="819150" y="2174681"/>
                </a:lnTo>
                <a:lnTo>
                  <a:pt x="0" y="217468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 17">
            <a:extLst>
              <a:ext uri="{FF2B5EF4-FFF2-40B4-BE49-F238E27FC236}">
                <a16:creationId xmlns:a16="http://schemas.microsoft.com/office/drawing/2014/main" id="{41F18803-BE79-4916-AE6B-5DE238B367F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663110" cy="2130951"/>
          </a:xfrm>
          <a:custGeom>
            <a:avLst/>
            <a:gdLst>
              <a:gd name="connsiteX0" fmla="*/ 0 w 8663110"/>
              <a:gd name="connsiteY0" fmla="*/ 0 h 2130951"/>
              <a:gd name="connsiteX1" fmla="*/ 819150 w 8663110"/>
              <a:gd name="connsiteY1" fmla="*/ 0 h 2130951"/>
              <a:gd name="connsiteX2" fmla="*/ 1028700 w 8663110"/>
              <a:gd name="connsiteY2" fmla="*/ 0 h 2130951"/>
              <a:gd name="connsiteX3" fmla="*/ 4187970 w 8663110"/>
              <a:gd name="connsiteY3" fmla="*/ 0 h 2130951"/>
              <a:gd name="connsiteX4" fmla="*/ 4400550 w 8663110"/>
              <a:gd name="connsiteY4" fmla="*/ 0 h 2130951"/>
              <a:gd name="connsiteX5" fmla="*/ 5262791 w 8663110"/>
              <a:gd name="connsiteY5" fmla="*/ 0 h 2130951"/>
              <a:gd name="connsiteX6" fmla="*/ 5262791 w 8663110"/>
              <a:gd name="connsiteY6" fmla="*/ 478 h 2130951"/>
              <a:gd name="connsiteX7" fmla="*/ 8663110 w 8663110"/>
              <a:gd name="connsiteY7" fmla="*/ 478 h 2130951"/>
              <a:gd name="connsiteX8" fmla="*/ 7676422 w 8663110"/>
              <a:gd name="connsiteY8" fmla="*/ 2130951 h 2130951"/>
              <a:gd name="connsiteX9" fmla="*/ 4400550 w 8663110"/>
              <a:gd name="connsiteY9" fmla="*/ 2130951 h 2130951"/>
              <a:gd name="connsiteX10" fmla="*/ 4187970 w 8663110"/>
              <a:gd name="connsiteY10" fmla="*/ 2130951 h 2130951"/>
              <a:gd name="connsiteX11" fmla="*/ 1028700 w 8663110"/>
              <a:gd name="connsiteY11" fmla="*/ 2130951 h 2130951"/>
              <a:gd name="connsiteX12" fmla="*/ 819150 w 8663110"/>
              <a:gd name="connsiteY12" fmla="*/ 2130951 h 2130951"/>
              <a:gd name="connsiteX13" fmla="*/ 0 w 8663110"/>
              <a:gd name="connsiteY13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663110" h="2130951">
                <a:moveTo>
                  <a:pt x="0" y="0"/>
                </a:moveTo>
                <a:lnTo>
                  <a:pt x="819150" y="0"/>
                </a:lnTo>
                <a:lnTo>
                  <a:pt x="1028700" y="0"/>
                </a:lnTo>
                <a:lnTo>
                  <a:pt x="4187970" y="0"/>
                </a:lnTo>
                <a:lnTo>
                  <a:pt x="4400550" y="0"/>
                </a:lnTo>
                <a:lnTo>
                  <a:pt x="5262791" y="0"/>
                </a:lnTo>
                <a:lnTo>
                  <a:pt x="5262791" y="478"/>
                </a:lnTo>
                <a:lnTo>
                  <a:pt x="8663110" y="478"/>
                </a:lnTo>
                <a:lnTo>
                  <a:pt x="7676422" y="2130951"/>
                </a:lnTo>
                <a:lnTo>
                  <a:pt x="4400550" y="2130951"/>
                </a:lnTo>
                <a:lnTo>
                  <a:pt x="4187970" y="2130951"/>
                </a:lnTo>
                <a:lnTo>
                  <a:pt x="1028700" y="2130951"/>
                </a:lnTo>
                <a:lnTo>
                  <a:pt x="819150" y="2130951"/>
                </a:lnTo>
                <a:lnTo>
                  <a:pt x="0" y="213095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4" descr="mindfulness_main">
            <a:hlinkClick r:id="rId2"/>
            <a:extLst>
              <a:ext uri="{FF2B5EF4-FFF2-40B4-BE49-F238E27FC236}">
                <a16:creationId xmlns:a16="http://schemas.microsoft.com/office/drawing/2014/main" id="{61CC7C3E-D28B-45A9-9EB5-EDC8FB17B5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79347" y="470541"/>
            <a:ext cx="2624667" cy="262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i.ytimg.com/vi/awo8jUxIm0c/hqdefault.jpg?custom=true&amp;w=168&amp;h=94&amp;stc=true&amp;jpg444=true&amp;jpgq=90&amp;sp=68&amp;sat=0.3&amp;sigh=a9DCSSJnlynVSft9DKPoUyphCzM">
            <a:hlinkClick r:id="rId4"/>
            <a:extLst>
              <a:ext uri="{FF2B5EF4-FFF2-40B4-BE49-F238E27FC236}">
                <a16:creationId xmlns:a16="http://schemas.microsoft.com/office/drawing/2014/main" id="{1F496E9C-35D1-478A-8D1F-BDE5EB39FA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29549" y="3773083"/>
            <a:ext cx="4040717" cy="2260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CD1A442-8597-48D1-BBD0-FF4C52561C5E}"/>
              </a:ext>
            </a:extLst>
          </p:cNvPr>
          <p:cNvSpPr txBox="1">
            <a:spLocks/>
          </p:cNvSpPr>
          <p:nvPr/>
        </p:nvSpPr>
        <p:spPr>
          <a:xfrm>
            <a:off x="208034" y="3095208"/>
            <a:ext cx="7391672" cy="13557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000" dirty="0">
                <a:solidFill>
                  <a:schemeClr val="tx1"/>
                </a:solidFill>
              </a:rPr>
              <a:t>We can partner with families and the community to invest in mindfulness and to promote trauma-informed practice and social-emotional learning</a:t>
            </a:r>
          </a:p>
        </p:txBody>
      </p:sp>
      <p:sp>
        <p:nvSpPr>
          <p:cNvPr id="7" name="Explosion: 8 Points 6">
            <a:hlinkClick r:id="rId2"/>
            <a:extLst>
              <a:ext uri="{FF2B5EF4-FFF2-40B4-BE49-F238E27FC236}">
                <a16:creationId xmlns:a16="http://schemas.microsoft.com/office/drawing/2014/main" id="{9BFAC950-931F-445E-A0CC-E2785EDD761E}"/>
              </a:ext>
            </a:extLst>
          </p:cNvPr>
          <p:cNvSpPr/>
          <p:nvPr/>
        </p:nvSpPr>
        <p:spPr>
          <a:xfrm>
            <a:off x="10713494" y="0"/>
            <a:ext cx="1156772" cy="1378424"/>
          </a:xfrm>
          <a:prstGeom prst="irregularSeal1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Click Now</a:t>
            </a:r>
          </a:p>
        </p:txBody>
      </p:sp>
      <p:sp>
        <p:nvSpPr>
          <p:cNvPr id="8" name="Explosion: 8 Points 7">
            <a:extLst>
              <a:ext uri="{FF2B5EF4-FFF2-40B4-BE49-F238E27FC236}">
                <a16:creationId xmlns:a16="http://schemas.microsoft.com/office/drawing/2014/main" id="{BAEBF82B-AFFD-43C7-810B-C6B5F0BE9D1B}"/>
              </a:ext>
            </a:extLst>
          </p:cNvPr>
          <p:cNvSpPr/>
          <p:nvPr/>
        </p:nvSpPr>
        <p:spPr>
          <a:xfrm>
            <a:off x="10713495" y="5356085"/>
            <a:ext cx="1357048" cy="1355750"/>
          </a:xfrm>
          <a:prstGeom prst="irregularSeal1">
            <a:avLst/>
          </a:prstGeom>
          <a:solidFill>
            <a:srgbClr val="6666FF"/>
          </a:solidFill>
          <a:ln w="12700" cap="flat" cmpd="sng" algn="ctr">
            <a:solidFill>
              <a:srgbClr val="FFFF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Click Later</a:t>
            </a:r>
          </a:p>
        </p:txBody>
      </p:sp>
    </p:spTree>
    <p:extLst>
      <p:ext uri="{BB962C8B-B14F-4D97-AF65-F5344CB8AC3E}">
        <p14:creationId xmlns:p14="http://schemas.microsoft.com/office/powerpoint/2010/main" val="21989601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F288E6-9EEC-4092-9ACA-EE5FFED53B64}"/>
              </a:ext>
            </a:extLst>
          </p:cNvPr>
          <p:cNvSpPr txBox="1"/>
          <p:nvPr/>
        </p:nvSpPr>
        <p:spPr>
          <a:xfrm>
            <a:off x="364075" y="235150"/>
            <a:ext cx="8695519" cy="12041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If we do </a:t>
            </a:r>
            <a:r>
              <a:rPr lang="en-US" sz="4400">
                <a:latin typeface="+mj-lt"/>
                <a:ea typeface="+mj-ea"/>
                <a:cs typeface="+mj-cs"/>
              </a:rPr>
              <a:t>(some of</a:t>
            </a:r>
            <a:r>
              <a:rPr lang="en-US" sz="4400" dirty="0">
                <a:latin typeface="+mj-lt"/>
                <a:ea typeface="+mj-ea"/>
                <a:cs typeface="+mj-cs"/>
              </a:rPr>
              <a:t>) these things,                                                 we are likely to see…</a:t>
            </a:r>
            <a:endParaRPr kumimoji="0" lang="en-US" sz="4400" b="0" i="0" u="none" strike="noStrike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197CBE77-5B1B-4337-A10D-31BC4D57DB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3945859"/>
              </p:ext>
            </p:extLst>
          </p:nvPr>
        </p:nvGraphicFramePr>
        <p:xfrm>
          <a:off x="2386842" y="118320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6419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ECEAFD7-2BA0-4D51-800D-2C26D5EE3879}"/>
              </a:ext>
            </a:extLst>
          </p:cNvPr>
          <p:cNvSpPr txBox="1"/>
          <p:nvPr/>
        </p:nvSpPr>
        <p:spPr>
          <a:xfrm>
            <a:off x="609600" y="3019926"/>
            <a:ext cx="5204346" cy="25347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51FE44B5-90AA-4B8A-A422-90C7B599A297}"/>
              </a:ext>
            </a:extLst>
          </p:cNvPr>
          <p:cNvSpPr txBox="1">
            <a:spLocks/>
          </p:cNvSpPr>
          <p:nvPr/>
        </p:nvSpPr>
        <p:spPr>
          <a:xfrm>
            <a:off x="445456" y="737966"/>
            <a:ext cx="4983480" cy="1604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FB1714-DDA9-4A15-8BB1-BFCE67ACDB3A}"/>
              </a:ext>
            </a:extLst>
          </p:cNvPr>
          <p:cNvSpPr txBox="1"/>
          <p:nvPr/>
        </p:nvSpPr>
        <p:spPr>
          <a:xfrm>
            <a:off x="809105" y="141718"/>
            <a:ext cx="461983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+mj-lt"/>
              </a:rPr>
              <a:t>The bottom line</a:t>
            </a:r>
            <a:endParaRPr lang="en-US" sz="4000" dirty="0">
              <a:latin typeface="+mj-lt"/>
            </a:endParaRPr>
          </a:p>
          <a:p>
            <a:endParaRPr lang="en-US" sz="4000" dirty="0">
              <a:latin typeface="+mj-lt"/>
            </a:endParaRPr>
          </a:p>
          <a:p>
            <a:r>
              <a:rPr lang="en-US" sz="4000" dirty="0">
                <a:latin typeface="+mj-lt"/>
              </a:rPr>
              <a:t>Now that                                    we know --                           hope, health                                                                     and resilience                                                              are ours                                                                to build,                                                                 </a:t>
            </a:r>
            <a:r>
              <a:rPr lang="en-US" sz="4000" i="1" dirty="0">
                <a:latin typeface="+mj-lt"/>
              </a:rPr>
              <a:t>together. </a:t>
            </a:r>
          </a:p>
        </p:txBody>
      </p:sp>
      <p:pic>
        <p:nvPicPr>
          <p:cNvPr id="8" name="Picture 2" descr="https://emmock.files.wordpress.com/2012/07/children-happy-in-sunset.jpg?w=300&amp;h=203">
            <a:extLst>
              <a:ext uri="{FF2B5EF4-FFF2-40B4-BE49-F238E27FC236}">
                <a16:creationId xmlns:a16="http://schemas.microsoft.com/office/drawing/2014/main" id="{780E5BFD-8C60-4F3A-AC2D-406EB84255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4" t="16316" r="12696" b="-3"/>
          <a:stretch/>
        </p:blipFill>
        <p:spPr bwMode="auto">
          <a:xfrm>
            <a:off x="4272742" y="1303361"/>
            <a:ext cx="7782058" cy="548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xplosion: 8 Points 8">
            <a:hlinkClick r:id="rId4"/>
            <a:extLst>
              <a:ext uri="{FF2B5EF4-FFF2-40B4-BE49-F238E27FC236}">
                <a16:creationId xmlns:a16="http://schemas.microsoft.com/office/drawing/2014/main" id="{B76BE278-4BBF-4D69-8B6A-45C79745E099}"/>
              </a:ext>
            </a:extLst>
          </p:cNvPr>
          <p:cNvSpPr/>
          <p:nvPr/>
        </p:nvSpPr>
        <p:spPr>
          <a:xfrm>
            <a:off x="9771797" y="4640239"/>
            <a:ext cx="2298746" cy="2071596"/>
          </a:xfrm>
          <a:prstGeom prst="irregularSeal1">
            <a:avLst/>
          </a:prstGeom>
          <a:solidFill>
            <a:srgbClr val="FFFF00"/>
          </a:solidFill>
          <a:ln w="12700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Click Now</a:t>
            </a:r>
          </a:p>
        </p:txBody>
      </p:sp>
    </p:spTree>
    <p:extLst>
      <p:ext uri="{BB962C8B-B14F-4D97-AF65-F5344CB8AC3E}">
        <p14:creationId xmlns:p14="http://schemas.microsoft.com/office/powerpoint/2010/main" val="3897834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user\AppData\Local\Microsoft\Windows\Temporary Internet Files\Content.Word\Vision_Text.jpg">
            <a:extLst>
              <a:ext uri="{FF2B5EF4-FFF2-40B4-BE49-F238E27FC236}">
                <a16:creationId xmlns:a16="http://schemas.microsoft.com/office/drawing/2014/main" id="{CD3ACBA0-0175-4F7A-8AF1-FF26D29C17BB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13811" y="505326"/>
            <a:ext cx="7411451" cy="58834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529367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8DF3FD-4324-418B-A241-76B1060B3076}"/>
              </a:ext>
            </a:extLst>
          </p:cNvPr>
          <p:cNvSpPr txBox="1"/>
          <p:nvPr/>
        </p:nvSpPr>
        <p:spPr>
          <a:xfrm>
            <a:off x="3534770" y="2333767"/>
            <a:ext cx="40579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/>
              <a:t>Thank you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D9C63C-FE39-47EF-8880-B83A40784C19}"/>
              </a:ext>
            </a:extLst>
          </p:cNvPr>
          <p:cNvSpPr txBox="1"/>
          <p:nvPr/>
        </p:nvSpPr>
        <p:spPr>
          <a:xfrm>
            <a:off x="6096000" y="4856490"/>
            <a:ext cx="58410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From all of us at Kinetic Heights     and the Institute for Child Success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FFD1B6-6342-458B-9A35-105EDB9733F8}"/>
              </a:ext>
            </a:extLst>
          </p:cNvPr>
          <p:cNvSpPr txBox="1"/>
          <p:nvPr/>
        </p:nvSpPr>
        <p:spPr>
          <a:xfrm>
            <a:off x="8661862" y="6217920"/>
            <a:ext cx="3055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Janice.Gruendel@aya.yale.edu</a:t>
            </a:r>
          </a:p>
        </p:txBody>
      </p:sp>
    </p:spTree>
    <p:extLst>
      <p:ext uri="{BB962C8B-B14F-4D97-AF65-F5344CB8AC3E}">
        <p14:creationId xmlns:p14="http://schemas.microsoft.com/office/powerpoint/2010/main" val="2207616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Mom and child">
            <a:extLst>
              <a:ext uri="{FF2B5EF4-FFF2-40B4-BE49-F238E27FC236}">
                <a16:creationId xmlns:a16="http://schemas.microsoft.com/office/drawing/2014/main" id="{33E6EF71-66C5-44A3-A7BA-5134EEBB1B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43"/>
          <a:stretch/>
        </p:blipFill>
        <p:spPr bwMode="auto">
          <a:xfrm>
            <a:off x="20" y="10"/>
            <a:ext cx="463722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9951BD9-0868-4CDB-ACD6-9C4209B5E41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4639733" y="0"/>
            <a:ext cx="7552267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2D53D5-66DC-425A-BD05-D58776055513}"/>
              </a:ext>
            </a:extLst>
          </p:cNvPr>
          <p:cNvSpPr txBox="1"/>
          <p:nvPr/>
        </p:nvSpPr>
        <p:spPr>
          <a:xfrm>
            <a:off x="5917410" y="1614640"/>
            <a:ext cx="5819666" cy="335160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This is not the America we have achieved                       for our children,                       yet…</a:t>
            </a:r>
          </a:p>
        </p:txBody>
      </p:sp>
    </p:spTree>
    <p:extLst>
      <p:ext uri="{BB962C8B-B14F-4D97-AF65-F5344CB8AC3E}">
        <p14:creationId xmlns:p14="http://schemas.microsoft.com/office/powerpoint/2010/main" val="2696085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B558F58E-93BA-44A3-BCDA-585AFF2E4F3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Person with question mark clipart">
            <a:hlinkClick r:id="rId2"/>
            <a:extLst>
              <a:ext uri="{FF2B5EF4-FFF2-40B4-BE49-F238E27FC236}">
                <a16:creationId xmlns:a16="http://schemas.microsoft.com/office/drawing/2014/main" id="{6061C7EC-7484-4EB8-83A3-2824583B72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29" r="1" b="22438"/>
          <a:stretch/>
        </p:blipFill>
        <p:spPr bwMode="auto">
          <a:xfrm>
            <a:off x="5913123" y="10"/>
            <a:ext cx="6278877" cy="6857990"/>
          </a:xfrm>
          <a:custGeom>
            <a:avLst/>
            <a:gdLst>
              <a:gd name="connsiteX0" fmla="*/ 45571 w 6278877"/>
              <a:gd name="connsiteY0" fmla="*/ 0 h 6858000"/>
              <a:gd name="connsiteX1" fmla="*/ 6278877 w 6278877"/>
              <a:gd name="connsiteY1" fmla="*/ 0 h 6858000"/>
              <a:gd name="connsiteX2" fmla="*/ 6278877 w 6278877"/>
              <a:gd name="connsiteY2" fmla="*/ 6858000 h 6858000"/>
              <a:gd name="connsiteX3" fmla="*/ 3292307 w 6278877"/>
              <a:gd name="connsiteY3" fmla="*/ 6858000 h 6858000"/>
              <a:gd name="connsiteX4" fmla="*/ 3181525 w 6278877"/>
              <a:gd name="connsiteY4" fmla="*/ 6786980 h 6858000"/>
              <a:gd name="connsiteX5" fmla="*/ 0 w 6278877"/>
              <a:gd name="connsiteY5" fmla="*/ 803252 h 6858000"/>
              <a:gd name="connsiteX6" fmla="*/ 37255 w 6278877"/>
              <a:gd name="connsiteY6" fmla="*/ 654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7" h="6858000">
                <a:moveTo>
                  <a:pt x="45571" y="0"/>
                </a:moveTo>
                <a:lnTo>
                  <a:pt x="6278877" y="0"/>
                </a:lnTo>
                <a:lnTo>
                  <a:pt x="6278877" y="6858000"/>
                </a:lnTo>
                <a:lnTo>
                  <a:pt x="3292307" y="6858000"/>
                </a:lnTo>
                <a:lnTo>
                  <a:pt x="3181525" y="6786980"/>
                </a:lnTo>
                <a:cubicBezTo>
                  <a:pt x="1262020" y="5490189"/>
                  <a:pt x="0" y="3294101"/>
                  <a:pt x="0" y="803252"/>
                </a:cubicBezTo>
                <a:cubicBezTo>
                  <a:pt x="0" y="554167"/>
                  <a:pt x="12619" y="308030"/>
                  <a:pt x="37255" y="6544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CD0BBC1-A7D4-445D-98AC-95A6A45D8EB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93776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941820" y="6356350"/>
            <a:ext cx="116586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A85295C2-A6E8-4A68-9357-0613A7F7595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9844" y="828128"/>
            <a:ext cx="5100711" cy="13969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prstClr val="black"/>
                </a:solidFill>
                <a:latin typeface="Calibri Light" panose="020F0302020204030204"/>
              </a:rPr>
              <a:t>Today, w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e need to ask two key questions…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sz="36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F3D9D3-D36F-4055-8335-2E070423E98C}"/>
              </a:ext>
            </a:extLst>
          </p:cNvPr>
          <p:cNvSpPr txBox="1"/>
          <p:nvPr/>
        </p:nvSpPr>
        <p:spPr>
          <a:xfrm>
            <a:off x="492369" y="516835"/>
            <a:ext cx="3658525" cy="14801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-5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8C343B2-76B1-4E69-83CB-2C075920C7EF}"/>
              </a:ext>
            </a:extLst>
          </p:cNvPr>
          <p:cNvSpPr/>
          <p:nvPr/>
        </p:nvSpPr>
        <p:spPr>
          <a:xfrm>
            <a:off x="492369" y="2750260"/>
            <a:ext cx="5100711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3600" dirty="0">
                <a:solidFill>
                  <a:prstClr val="black"/>
                </a:solidFill>
                <a:latin typeface="Calibri Light" panose="020F0302020204030204"/>
              </a:rPr>
              <a:t>First, how can the science of brain development help us to understand challenges to educational success and a healthy, hopeful and productive future for everyone?</a:t>
            </a:r>
          </a:p>
        </p:txBody>
      </p:sp>
    </p:spTree>
    <p:extLst>
      <p:ext uri="{BB962C8B-B14F-4D97-AF65-F5344CB8AC3E}">
        <p14:creationId xmlns:p14="http://schemas.microsoft.com/office/powerpoint/2010/main" val="335038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0" name="Rectangle 139">
            <a:extLst>
              <a:ext uri="{FF2B5EF4-FFF2-40B4-BE49-F238E27FC236}">
                <a16:creationId xmlns:a16="http://schemas.microsoft.com/office/drawing/2014/main" id="{B558F58E-93BA-44A3-BCDA-585AFF2E4F3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https://jlreynolds08.files.wordpress.com/2012/12/question20people.jpg?w=760">
            <a:hlinkClick r:id="rId2"/>
            <a:extLst>
              <a:ext uri="{FF2B5EF4-FFF2-40B4-BE49-F238E27FC236}">
                <a16:creationId xmlns:a16="http://schemas.microsoft.com/office/drawing/2014/main" id="{46551525-05B2-4EC2-BDEF-F183C5396D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4" r="3138" b="-2"/>
          <a:stretch/>
        </p:blipFill>
        <p:spPr bwMode="auto">
          <a:xfrm>
            <a:off x="5913123" y="10"/>
            <a:ext cx="6278877" cy="6857990"/>
          </a:xfrm>
          <a:custGeom>
            <a:avLst/>
            <a:gdLst>
              <a:gd name="connsiteX0" fmla="*/ 45571 w 6278877"/>
              <a:gd name="connsiteY0" fmla="*/ 0 h 6858000"/>
              <a:gd name="connsiteX1" fmla="*/ 6278877 w 6278877"/>
              <a:gd name="connsiteY1" fmla="*/ 0 h 6858000"/>
              <a:gd name="connsiteX2" fmla="*/ 6278877 w 6278877"/>
              <a:gd name="connsiteY2" fmla="*/ 6858000 h 6858000"/>
              <a:gd name="connsiteX3" fmla="*/ 3292307 w 6278877"/>
              <a:gd name="connsiteY3" fmla="*/ 6858000 h 6858000"/>
              <a:gd name="connsiteX4" fmla="*/ 3181525 w 6278877"/>
              <a:gd name="connsiteY4" fmla="*/ 6786980 h 6858000"/>
              <a:gd name="connsiteX5" fmla="*/ 0 w 6278877"/>
              <a:gd name="connsiteY5" fmla="*/ 803252 h 6858000"/>
              <a:gd name="connsiteX6" fmla="*/ 37255 w 6278877"/>
              <a:gd name="connsiteY6" fmla="*/ 654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7" h="6858000">
                <a:moveTo>
                  <a:pt x="45571" y="0"/>
                </a:moveTo>
                <a:lnTo>
                  <a:pt x="6278877" y="0"/>
                </a:lnTo>
                <a:lnTo>
                  <a:pt x="6278877" y="6858000"/>
                </a:lnTo>
                <a:lnTo>
                  <a:pt x="3292307" y="6858000"/>
                </a:lnTo>
                <a:lnTo>
                  <a:pt x="3181525" y="6786980"/>
                </a:lnTo>
                <a:cubicBezTo>
                  <a:pt x="1262020" y="5490189"/>
                  <a:pt x="0" y="3294101"/>
                  <a:pt x="0" y="803252"/>
                </a:cubicBezTo>
                <a:cubicBezTo>
                  <a:pt x="0" y="554167"/>
                  <a:pt x="12619" y="308030"/>
                  <a:pt x="37255" y="6544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BCD0BBC1-A7D4-445D-98AC-95A6A45D8EB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93776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6F3D9D3-D36F-4055-8335-2E070423E98C}"/>
              </a:ext>
            </a:extLst>
          </p:cNvPr>
          <p:cNvSpPr txBox="1"/>
          <p:nvPr/>
        </p:nvSpPr>
        <p:spPr>
          <a:xfrm>
            <a:off x="492369" y="516835"/>
            <a:ext cx="3658525" cy="14801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-5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941820" y="6356350"/>
            <a:ext cx="116586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A85295C2-A6E8-4A68-9357-0613A7F7595F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5</a:t>
            </a:fld>
            <a:endParaRPr lang="en-US" sz="120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5320" y="623022"/>
            <a:ext cx="4937760" cy="12678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4000" dirty="0">
                <a:latin typeface="+mj-lt"/>
                <a:ea typeface="+mj-ea"/>
                <a:cs typeface="+mj-cs"/>
              </a:rPr>
              <a:t>Second, how can we move from “fact to act” </a:t>
            </a:r>
          </a:p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endParaRPr lang="en-US" sz="4000" dirty="0">
              <a:latin typeface="+mj-lt"/>
              <a:ea typeface="+mj-ea"/>
              <a:cs typeface="+mj-cs"/>
            </a:endParaRPr>
          </a:p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4000" dirty="0">
                <a:latin typeface="+mj-lt"/>
                <a:ea typeface="+mj-ea"/>
                <a:cs typeface="+mj-cs"/>
              </a:rPr>
              <a:t>AND create </a:t>
            </a:r>
            <a:r>
              <a:rPr lang="en-US" sz="4000" i="1" dirty="0">
                <a:latin typeface="+mj-lt"/>
                <a:ea typeface="+mj-ea"/>
                <a:cs typeface="+mj-cs"/>
              </a:rPr>
              <a:t>something</a:t>
            </a:r>
            <a:r>
              <a:rPr lang="en-US" sz="4000" dirty="0">
                <a:latin typeface="+mj-lt"/>
                <a:ea typeface="+mj-ea"/>
                <a:cs typeface="+mj-cs"/>
              </a:rPr>
              <a:t> that is better than the best we have done before?</a:t>
            </a:r>
          </a:p>
        </p:txBody>
      </p:sp>
    </p:spTree>
    <p:extLst>
      <p:ext uri="{BB962C8B-B14F-4D97-AF65-F5344CB8AC3E}">
        <p14:creationId xmlns:p14="http://schemas.microsoft.com/office/powerpoint/2010/main" val="106647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80" y="6723707"/>
            <a:ext cx="12180641" cy="14875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0FCD83EB-FC81-4CE3-9CC0-02E452DB49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1856624"/>
              </p:ext>
            </p:extLst>
          </p:nvPr>
        </p:nvGraphicFramePr>
        <p:xfrm>
          <a:off x="576776" y="253218"/>
          <a:ext cx="10438250" cy="6229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995507C-6050-47A1-AB34-EF36EA8725A4}"/>
              </a:ext>
            </a:extLst>
          </p:cNvPr>
          <p:cNvSpPr txBox="1"/>
          <p:nvPr/>
        </p:nvSpPr>
        <p:spPr>
          <a:xfrm>
            <a:off x="8470375" y="2274838"/>
            <a:ext cx="18286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prstClr val="black"/>
                </a:solidFill>
                <a:latin typeface="+mj-lt"/>
              </a:rPr>
              <a:t>Mindfulness</a:t>
            </a:r>
          </a:p>
          <a:p>
            <a:pPr>
              <a:defRPr/>
            </a:pPr>
            <a:r>
              <a:rPr lang="en-US" sz="2400" kern="0" dirty="0">
                <a:solidFill>
                  <a:prstClr val="black"/>
                </a:solidFill>
                <a:latin typeface="+mj-lt"/>
              </a:rPr>
              <a:t>Kindness</a:t>
            </a:r>
          </a:p>
          <a:p>
            <a:pPr>
              <a:defRPr/>
            </a:pPr>
            <a:r>
              <a:rPr lang="en-US" sz="2400" kern="0" dirty="0">
                <a:solidFill>
                  <a:prstClr val="black"/>
                </a:solidFill>
                <a:latin typeface="+mj-lt"/>
              </a:rPr>
              <a:t>Health</a:t>
            </a:r>
          </a:p>
          <a:p>
            <a:pPr>
              <a:defRPr/>
            </a:pPr>
            <a:r>
              <a:rPr lang="en-US" sz="2400" kern="0" dirty="0">
                <a:solidFill>
                  <a:prstClr val="black"/>
                </a:solidFill>
                <a:latin typeface="+mj-lt"/>
              </a:rPr>
              <a:t>Hope</a:t>
            </a:r>
          </a:p>
          <a:p>
            <a:pPr>
              <a:defRPr/>
            </a:pPr>
            <a:r>
              <a:rPr lang="en-US" sz="2400" kern="0" dirty="0">
                <a:solidFill>
                  <a:prstClr val="black"/>
                </a:solidFill>
              </a:rPr>
              <a:t>Empathy</a:t>
            </a:r>
            <a:endParaRPr lang="en-US" sz="2400" kern="0" dirty="0">
              <a:solidFill>
                <a:prstClr val="black"/>
              </a:solidFill>
              <a:latin typeface="+mj-lt"/>
            </a:endParaRPr>
          </a:p>
          <a:p>
            <a:pPr>
              <a:defRPr/>
            </a:pPr>
            <a:r>
              <a:rPr lang="en-US" sz="2400" b="1" kern="0" dirty="0">
                <a:solidFill>
                  <a:prstClr val="black"/>
                </a:solidFill>
                <a:latin typeface="+mj-lt"/>
              </a:rPr>
              <a:t>Resilience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3D78DA-A8B6-4DE8-B2BE-B1628056B198}"/>
              </a:ext>
            </a:extLst>
          </p:cNvPr>
          <p:cNvSpPr txBox="1"/>
          <p:nvPr/>
        </p:nvSpPr>
        <p:spPr>
          <a:xfrm>
            <a:off x="447934" y="253218"/>
            <a:ext cx="5048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The Arc of (Neuro)Science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7D4DCC-6BEE-41EA-9C64-53E1F48F2BF4}"/>
              </a:ext>
            </a:extLst>
          </p:cNvPr>
          <p:cNvSpPr txBox="1"/>
          <p:nvPr/>
        </p:nvSpPr>
        <p:spPr>
          <a:xfrm>
            <a:off x="9144001" y="6354374"/>
            <a:ext cx="1871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Gruendel, 12.6.17</a:t>
            </a:r>
          </a:p>
        </p:txBody>
      </p:sp>
      <p:sp>
        <p:nvSpPr>
          <p:cNvPr id="2" name="Arrow: Curved Right 1">
            <a:extLst>
              <a:ext uri="{FF2B5EF4-FFF2-40B4-BE49-F238E27FC236}">
                <a16:creationId xmlns:a16="http://schemas.microsoft.com/office/drawing/2014/main" id="{9645EE0A-87A6-4C6D-86F8-6420CBC8AC53}"/>
              </a:ext>
            </a:extLst>
          </p:cNvPr>
          <p:cNvSpPr/>
          <p:nvPr/>
        </p:nvSpPr>
        <p:spPr>
          <a:xfrm rot="4022546">
            <a:off x="4945455" y="1340228"/>
            <a:ext cx="731520" cy="147564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904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F91937C-629D-462F-A65A-27B0F3E55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018" y="413281"/>
            <a:ext cx="5561778" cy="414994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EE45B5-D012-4C5C-A541-CD5B03BED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32332" y="6356350"/>
            <a:ext cx="721468" cy="36512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A85295C2-A6E8-4A68-9357-0613A7F7595F}" type="slidenum">
              <a:rPr lang="en-US" sz="1200" smtClean="0"/>
              <a:pPr defTabSz="457200">
                <a:spcAft>
                  <a:spcPts val="600"/>
                </a:spcAft>
              </a:pPr>
              <a:t>7</a:t>
            </a:fld>
            <a:endParaRPr lang="en-US" sz="12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BD0273-7E15-4616-BC2C-141770A97B68}"/>
              </a:ext>
            </a:extLst>
          </p:cNvPr>
          <p:cNvSpPr txBox="1"/>
          <p:nvPr/>
        </p:nvSpPr>
        <p:spPr>
          <a:xfrm>
            <a:off x="8286809" y="2488252"/>
            <a:ext cx="3453582" cy="39475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latin typeface="+mj-lt"/>
                <a:ea typeface="+mj-ea"/>
                <a:cs typeface="+mj-cs"/>
              </a:rPr>
              <a:t>The long arm of early childhood adversity:                  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latin typeface="+mj-lt"/>
                <a:ea typeface="+mj-ea"/>
                <a:cs typeface="+mj-cs"/>
              </a:rPr>
              <a:t>The ACE Study</a:t>
            </a:r>
          </a:p>
        </p:txBody>
      </p:sp>
      <p:sp>
        <p:nvSpPr>
          <p:cNvPr id="6" name="Explosion: 8 Points 5">
            <a:hlinkClick r:id="rId3"/>
            <a:extLst>
              <a:ext uri="{FF2B5EF4-FFF2-40B4-BE49-F238E27FC236}">
                <a16:creationId xmlns:a16="http://schemas.microsoft.com/office/drawing/2014/main" id="{AFFEC3BE-177B-42EE-AAC0-D4E38DE2DC61}"/>
              </a:ext>
            </a:extLst>
          </p:cNvPr>
          <p:cNvSpPr/>
          <p:nvPr/>
        </p:nvSpPr>
        <p:spPr>
          <a:xfrm>
            <a:off x="5301508" y="3883764"/>
            <a:ext cx="1588984" cy="201168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</a:t>
            </a:r>
          </a:p>
        </p:txBody>
      </p:sp>
      <p:sp>
        <p:nvSpPr>
          <p:cNvPr id="7" name="AutoShape 2" descr="Image result for Image ACES PRimer">
            <a:extLst>
              <a:ext uri="{FF2B5EF4-FFF2-40B4-BE49-F238E27FC236}">
                <a16:creationId xmlns:a16="http://schemas.microsoft.com/office/drawing/2014/main" id="{4E8BE45B-A714-4D1C-A9DF-7667CA970EA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4" descr="Image result for Image ACES PRimer">
            <a:extLst>
              <a:ext uri="{FF2B5EF4-FFF2-40B4-BE49-F238E27FC236}">
                <a16:creationId xmlns:a16="http://schemas.microsoft.com/office/drawing/2014/main" id="{D36C7487-BC61-4540-A116-75115EE0301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338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5708B0-F8BE-404C-ABE0-74A8DFF47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95C2-A6E8-4A68-9357-0613A7F7595F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557C72-C48C-493E-BBEE-E2F5ACC14FE3}"/>
              </a:ext>
            </a:extLst>
          </p:cNvPr>
          <p:cNvSpPr txBox="1"/>
          <p:nvPr/>
        </p:nvSpPr>
        <p:spPr>
          <a:xfrm>
            <a:off x="2988860" y="136523"/>
            <a:ext cx="58609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+mj-lt"/>
              </a:rPr>
              <a:t>When Stress Becomes Toxic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05D5063-F060-4F21-A0FD-A6EC7941F6D3}"/>
              </a:ext>
            </a:extLst>
          </p:cNvPr>
          <p:cNvSpPr/>
          <p:nvPr/>
        </p:nvSpPr>
        <p:spPr>
          <a:xfrm>
            <a:off x="700014" y="1134013"/>
            <a:ext cx="1815152" cy="1297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+mj-lt"/>
              </a:rPr>
              <a:t>NORMAL STRESS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58A0AB0-D1DA-4CF6-8E6B-EF84A9A01AE1}"/>
              </a:ext>
            </a:extLst>
          </p:cNvPr>
          <p:cNvSpPr/>
          <p:nvPr/>
        </p:nvSpPr>
        <p:spPr>
          <a:xfrm>
            <a:off x="2494695" y="1134013"/>
            <a:ext cx="8414713" cy="12300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400" dirty="0">
                <a:solidFill>
                  <a:schemeClr val="tx1"/>
                </a:solidFill>
                <a:latin typeface="+mj-lt"/>
              </a:rPr>
              <a:t>Getting immunized; Meeting new people; First day at school. First day at work. Presenting big ideas at a public meeting; Kinetic Heights challenge session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BC1015B-09F3-4998-9560-1CFA703763F0}"/>
              </a:ext>
            </a:extLst>
          </p:cNvPr>
          <p:cNvSpPr/>
          <p:nvPr/>
        </p:nvSpPr>
        <p:spPr>
          <a:xfrm>
            <a:off x="709683" y="2653708"/>
            <a:ext cx="1815152" cy="129727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+mj-lt"/>
              </a:rPr>
              <a:t>TOLERABLE STRESS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D97E0E0-0733-4016-A374-BFDA6122C622}"/>
              </a:ext>
            </a:extLst>
          </p:cNvPr>
          <p:cNvSpPr/>
          <p:nvPr/>
        </p:nvSpPr>
        <p:spPr>
          <a:xfrm>
            <a:off x="2521991" y="2622272"/>
            <a:ext cx="8414713" cy="129727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400" dirty="0">
                <a:solidFill>
                  <a:schemeClr val="tx1"/>
                </a:solidFill>
                <a:latin typeface="+mj-lt"/>
              </a:rPr>
              <a:t>Serious Illness; Death of a loved one; Frightening accident; Acrimonious divorce; Persistent discrimination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A15BD6F-F9F2-4250-953B-04407A8FF656}"/>
              </a:ext>
            </a:extLst>
          </p:cNvPr>
          <p:cNvSpPr/>
          <p:nvPr/>
        </p:nvSpPr>
        <p:spPr>
          <a:xfrm>
            <a:off x="709683" y="4224780"/>
            <a:ext cx="1815152" cy="239438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+mj-lt"/>
              </a:rPr>
              <a:t>TOXIC STRESS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F26F9F5-1495-452D-B1E2-786BBFE657D6}"/>
              </a:ext>
            </a:extLst>
          </p:cNvPr>
          <p:cNvSpPr/>
          <p:nvPr/>
        </p:nvSpPr>
        <p:spPr>
          <a:xfrm>
            <a:off x="2554974" y="4177718"/>
            <a:ext cx="8354434" cy="254375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 dirty="0">
              <a:solidFill>
                <a:schemeClr val="tx1"/>
              </a:solidFill>
              <a:latin typeface="+mj-lt"/>
            </a:endParaRPr>
          </a:p>
          <a:p>
            <a:r>
              <a:rPr lang="en-US" sz="2400" dirty="0">
                <a:solidFill>
                  <a:schemeClr val="tx1"/>
                </a:solidFill>
                <a:latin typeface="+mj-lt"/>
              </a:rPr>
              <a:t>Tolerable stress that is not buffered by caring, actively-present adults (or peers).  The body’s stress system activates and stays at high levels “like revving a car’s engine for hours every day.” </a:t>
            </a:r>
            <a:r>
              <a:rPr lang="en-US" sz="2400" b="1" dirty="0">
                <a:solidFill>
                  <a:schemeClr val="tx1"/>
                </a:solidFill>
                <a:latin typeface="+mj-lt"/>
              </a:rPr>
              <a:t>This causes damage at the cellular level of our bodies, impacts our health and mental health, and can be passed from one generation to the next at the genomic level.</a:t>
            </a:r>
          </a:p>
          <a:p>
            <a:pPr lvl="0"/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08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2">
            <a:extLst>
              <a:ext uri="{FF2B5EF4-FFF2-40B4-BE49-F238E27FC236}">
                <a16:creationId xmlns:a16="http://schemas.microsoft.com/office/drawing/2014/main" id="{D7481200-3BB2-4CA3-9D54-1077F6F7653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5992" y="0"/>
            <a:ext cx="4636008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B5EE02-C354-44DE-B6EB-C6952EFE8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85295C2-A6E8-4A68-9357-0613A7F7595F}" type="slidenum">
              <a:rPr lang="en-US" sz="120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 sz="1200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EB43960-889E-4E0F-8CA8-4B60048CE08B}"/>
              </a:ext>
            </a:extLst>
          </p:cNvPr>
          <p:cNvGrpSpPr/>
          <p:nvPr/>
        </p:nvGrpSpPr>
        <p:grpSpPr>
          <a:xfrm>
            <a:off x="838200" y="951741"/>
            <a:ext cx="5879592" cy="5217047"/>
            <a:chOff x="0" y="5225"/>
            <a:chExt cx="3048000" cy="1746246"/>
          </a:xfrm>
        </p:grpSpPr>
        <p:pic>
          <p:nvPicPr>
            <p:cNvPr id="18" name="Picture 17" descr="Toxic Stress Derails Healthy Development">
              <a:hlinkClick r:id="rId2"/>
              <a:extLst>
                <a:ext uri="{FF2B5EF4-FFF2-40B4-BE49-F238E27FC236}">
                  <a16:creationId xmlns:a16="http://schemas.microsoft.com/office/drawing/2014/main" id="{BC280D86-4E2F-4C74-9CEA-1B1D5665AA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225"/>
              <a:ext cx="3048000" cy="1714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Text Box 2">
              <a:extLst>
                <a:ext uri="{FF2B5EF4-FFF2-40B4-BE49-F238E27FC236}">
                  <a16:creationId xmlns:a16="http://schemas.microsoft.com/office/drawing/2014/main" id="{B453B540-A204-405A-A319-18EF477C82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00" y="1633999"/>
              <a:ext cx="2867025" cy="1174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1000" i="1" dirty="0">
                  <a:solidFill>
                    <a:prstClr val="black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Key Concepts: Toxic Stress</a:t>
              </a:r>
              <a:r>
                <a:rPr lang="en-US" sz="1000" dirty="0">
                  <a:solidFill>
                    <a:prstClr val="black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. Harvard Center on the Developing Child, Retrieved July 2015</a:t>
              </a:r>
              <a:endParaRPr lang="en-US" sz="11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0FE48DB4-2AA8-4B2C-8546-26AF3B701C47}"/>
              </a:ext>
            </a:extLst>
          </p:cNvPr>
          <p:cNvSpPr txBox="1">
            <a:spLocks/>
          </p:cNvSpPr>
          <p:nvPr/>
        </p:nvSpPr>
        <p:spPr>
          <a:xfrm>
            <a:off x="8216619" y="1674213"/>
            <a:ext cx="3137182" cy="3007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Two minutes on how Toxic Stress feels in our bodies</a:t>
            </a:r>
          </a:p>
        </p:txBody>
      </p:sp>
      <p:sp>
        <p:nvSpPr>
          <p:cNvPr id="9" name="Explosion: 8 Points 8">
            <a:hlinkClick r:id="rId2"/>
            <a:extLst>
              <a:ext uri="{FF2B5EF4-FFF2-40B4-BE49-F238E27FC236}">
                <a16:creationId xmlns:a16="http://schemas.microsoft.com/office/drawing/2014/main" id="{433FAF02-BF47-4F31-883E-98690D632B03}"/>
              </a:ext>
            </a:extLst>
          </p:cNvPr>
          <p:cNvSpPr/>
          <p:nvPr/>
        </p:nvSpPr>
        <p:spPr>
          <a:xfrm>
            <a:off x="5826549" y="174727"/>
            <a:ext cx="1310343" cy="1554028"/>
          </a:xfrm>
          <a:prstGeom prst="irregularSeal1">
            <a:avLst/>
          </a:prstGeom>
          <a:solidFill>
            <a:srgbClr val="6666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Later</a:t>
            </a:r>
          </a:p>
        </p:txBody>
      </p:sp>
    </p:spTree>
    <p:extLst>
      <p:ext uri="{BB962C8B-B14F-4D97-AF65-F5344CB8AC3E}">
        <p14:creationId xmlns:p14="http://schemas.microsoft.com/office/powerpoint/2010/main" val="411897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29720</TotalTime>
  <Words>688</Words>
  <Application>Microsoft Office PowerPoint</Application>
  <PresentationFormat>Widescreen</PresentationFormat>
  <Paragraphs>93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Euphemia</vt:lpstr>
      <vt:lpstr>Times New Roman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With Picture Layout</dc:title>
  <dc:creator>Janice Gruendel</dc:creator>
  <cp:lastModifiedBy>Janice Gruendel</cp:lastModifiedBy>
  <cp:revision>196</cp:revision>
  <cp:lastPrinted>2017-06-10T11:34:04Z</cp:lastPrinted>
  <dcterms:created xsi:type="dcterms:W3CDTF">2014-04-17T22:28:38Z</dcterms:created>
  <dcterms:modified xsi:type="dcterms:W3CDTF">2018-01-29T21:04:36Z</dcterms:modified>
</cp:coreProperties>
</file>