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E7884-7F3F-4E57-B979-6D3FA1E795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A3E447-781C-4833-A5E8-2696711D82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32767-EBF9-4E97-B600-E6C0F46E8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25F1-CB01-4A77-AF66-33A83818BC67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3DD761-986D-48E1-A15E-A117236DF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700C2-2EE6-4626-8F2A-D17C5B4C6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47FB-B32F-44CE-B6C0-E9F499643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986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12DDD-4B53-4377-9466-A2786ACAD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AADD20-F42B-4EF6-8778-7077268C8E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02347-FAD6-43F5-A322-F7CB5AAF6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25F1-CB01-4A77-AF66-33A83818BC67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15402-2EE3-4BB3-8CC0-89AC8584B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D8308-8282-4106-90C0-89CA9005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47FB-B32F-44CE-B6C0-E9F499643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79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474260-D484-4F42-9CC8-4F82EA6BE5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CD53BE-9DEA-46FE-840C-66D552C85D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7FD4E-541D-45F0-AF5A-C7966B0BB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25F1-CB01-4A77-AF66-33A83818BC67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1D7D4C-2218-4E46-AC31-18E7397BB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9D03D-194A-4A46-8238-0F1097DE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47FB-B32F-44CE-B6C0-E9F499643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069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880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D20AD-8956-468F-A174-B69792CB7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00D8B-ED23-4A76-8C10-E78124434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F965A-BCCD-448D-81D6-465301D28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25F1-CB01-4A77-AF66-33A83818BC67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C445D-C675-4244-BF0D-1DEB16BCC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07C69-21CF-4B9C-A60E-2F24FE6FA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47FB-B32F-44CE-B6C0-E9F499643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330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916C1-896B-4043-B446-E37540BC6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59F309-B1D1-4E7B-B052-44B45F067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C84B8-7E3D-4CD7-9265-37EF058F7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25F1-CB01-4A77-AF66-33A83818BC67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15F75-F6A0-446F-8275-C1EF29417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06E3F-E61E-41E0-96C9-5AB56F741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47FB-B32F-44CE-B6C0-E9F499643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174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867D2-35AB-492C-BEE1-078CBD742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55E41-F9EE-48E3-8829-6F3F83A551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EF7161-F12A-4692-96ED-4F66D7C5B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A610E1-5CEF-4701-912E-5469C66D4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25F1-CB01-4A77-AF66-33A83818BC67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0A4CDC-BEE7-4782-AB9F-C39103FF7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03EEA1-BDD0-43D7-876C-9515EF29D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47FB-B32F-44CE-B6C0-E9F499643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499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AE679-FAEC-4C4E-AF58-43E6AEB97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BB9C8D-B3D6-4024-AFEB-6A170FD95B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87BB4C-7B63-4983-82C9-1B8286BC55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2AB0E6-64F3-40E9-95A8-A6B825D27A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33C928-7F87-4D3A-B37A-205A8CD674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AD6ADC-0CD0-47DA-AA26-E2322B1E3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25F1-CB01-4A77-AF66-33A83818BC67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5725E9-56B2-4370-BEC7-6BDBEA3D0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F167B9-A470-421B-8C80-F092DA7B3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47FB-B32F-44CE-B6C0-E9F499643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091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FF990-53E5-41AA-B8C3-2CCC87B2B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942CC1-7D50-4EE1-9E7E-D296C8285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25F1-CB01-4A77-AF66-33A83818BC67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FEE709-8F50-4147-82D6-FB9FFF712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0B8303-77CE-4C34-8626-053AF7A4C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47FB-B32F-44CE-B6C0-E9F499643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82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1BBEB4-0CB9-40B2-B775-9E5EDAF0C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25F1-CB01-4A77-AF66-33A83818BC67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E71669-2C7C-4B2B-8BF6-4E59097F7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C178E4-46BE-4DAD-8AE7-CF616060A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47FB-B32F-44CE-B6C0-E9F499643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835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F7453-6A35-4C26-A1DC-F93434267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487DF-B9D1-40FC-96D5-5F7332DD6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D418DC-638B-4873-9FBE-E4D20E0B26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10F4E5-1BFD-46EF-AC1F-7691FC57F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25F1-CB01-4A77-AF66-33A83818BC67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278D51-49CE-47D8-A40F-E4D531F3E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AACE0A-0DBB-404C-8F92-CFC6DF451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47FB-B32F-44CE-B6C0-E9F499643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596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68554-6EC3-422B-92CF-0556255FD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1D4DA6-2F23-4F5A-B8B8-2004D33384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6B3A65-F4CA-4457-91B5-90DA939E3C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4B236E-E954-4129-86C4-D3A694AF3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25F1-CB01-4A77-AF66-33A83818BC67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3189D0-0CAC-46EC-8666-9A4C2607B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F30C74-0B03-4EED-BE2F-8816CED9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E47FB-B32F-44CE-B6C0-E9F499643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389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0106D7-E26D-41A7-A224-74ACE1328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F1934C-4BDD-457A-A24E-B2A8A0075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8C909-3F74-495B-AE5A-B7332DC0CF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125F1-CB01-4A77-AF66-33A83818BC67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71E737-34EB-4278-8A2C-07DB35A788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B21797-F9B1-439A-9024-B2C3F74392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E47FB-B32F-44CE-B6C0-E9F499643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36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CE3B48F-99B8-4B0D-B50F-6F95573180F4}"/>
              </a:ext>
            </a:extLst>
          </p:cNvPr>
          <p:cNvSpPr txBox="1"/>
          <p:nvPr/>
        </p:nvSpPr>
        <p:spPr>
          <a:xfrm>
            <a:off x="0" y="291918"/>
            <a:ext cx="1120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Key </a:t>
            </a:r>
            <a:r>
              <a:rPr lang="en-US" sz="2800" b="1" u="sng" dirty="0"/>
              <a:t>New Hanover County </a:t>
            </a:r>
            <a:r>
              <a:rPr lang="en-US" sz="2800" b="1" dirty="0"/>
              <a:t>Specific Child Data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43BA8B-AB06-49A4-96D0-8951B498D7B2}"/>
              </a:ext>
            </a:extLst>
          </p:cNvPr>
          <p:cNvSpPr txBox="1"/>
          <p:nvPr/>
        </p:nvSpPr>
        <p:spPr>
          <a:xfrm>
            <a:off x="585788" y="985838"/>
            <a:ext cx="11058525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r>
              <a:rPr lang="en-US" sz="2400" dirty="0"/>
              <a:t>20.5% of children live in poverty. </a:t>
            </a:r>
            <a:r>
              <a:rPr lang="en-US" sz="1000" dirty="0"/>
              <a:t>(Public School Forum of NC 2016)</a:t>
            </a:r>
          </a:p>
          <a:p>
            <a:endParaRPr lang="en-US" sz="2400" dirty="0"/>
          </a:p>
          <a:p>
            <a:r>
              <a:rPr lang="en-US" sz="2400" dirty="0"/>
              <a:t>38% of children live in a single parent household. </a:t>
            </a:r>
            <a:r>
              <a:rPr lang="en-US" sz="1000" dirty="0"/>
              <a:t>(Public School Forum of NC 2016)</a:t>
            </a:r>
          </a:p>
          <a:p>
            <a:endParaRPr lang="en-US" sz="2400" dirty="0"/>
          </a:p>
          <a:p>
            <a:r>
              <a:rPr lang="en-US" sz="2400" dirty="0"/>
              <a:t>Child abuse and neglect rate (per 1,000) 17.64%, approximately 741 children</a:t>
            </a:r>
          </a:p>
          <a:p>
            <a:r>
              <a:rPr lang="en-US" sz="2400" dirty="0"/>
              <a:t>		(NC average rate is 9.42 per 1,000) </a:t>
            </a:r>
            <a:r>
              <a:rPr lang="en-US" sz="1000" dirty="0"/>
              <a:t>(NC Child 2018)</a:t>
            </a:r>
          </a:p>
          <a:p>
            <a:endParaRPr lang="en-US" sz="2400" dirty="0"/>
          </a:p>
          <a:p>
            <a:r>
              <a:rPr lang="en-US" sz="2400" dirty="0"/>
              <a:t>41.3% of children placed in foster care in New Hanover County are removed due to substance abuse. </a:t>
            </a:r>
            <a:r>
              <a:rPr lang="en-US" sz="1050" dirty="0"/>
              <a:t>(NC Child 2018)</a:t>
            </a:r>
          </a:p>
          <a:p>
            <a:pPr lvl="1"/>
            <a:r>
              <a:rPr lang="en-US" sz="2400" dirty="0"/>
              <a:t>(NC average is 39%, up from 26% in 2007-2008)</a:t>
            </a:r>
          </a:p>
          <a:p>
            <a:pPr lvl="1"/>
            <a:endParaRPr lang="en-US" sz="2400" dirty="0"/>
          </a:p>
          <a:p>
            <a:r>
              <a:rPr lang="en-US" sz="2400" dirty="0"/>
              <a:t>22.1% of children are food insecure (9,229 children) </a:t>
            </a:r>
            <a:r>
              <a:rPr lang="en-US" sz="1000" dirty="0"/>
              <a:t>(Public School Forum of NC 2016)</a:t>
            </a:r>
          </a:p>
          <a:p>
            <a:endParaRPr lang="en-US" sz="1000" dirty="0"/>
          </a:p>
          <a:p>
            <a:r>
              <a:rPr lang="en-US" sz="2400" dirty="0"/>
              <a:t>600+ school-aged children classified as homeless, more than double what it was a year ago.  Number is expected to continue to rise. </a:t>
            </a:r>
            <a:r>
              <a:rPr lang="en-US" sz="1000" dirty="0"/>
              <a:t>(NHCS, 10/10/2018)</a:t>
            </a:r>
          </a:p>
          <a:p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8" name="Picture 4" descr="Image result for data">
            <a:extLst>
              <a:ext uri="{FF2B5EF4-FFF2-40B4-BE49-F238E27FC236}">
                <a16:creationId xmlns:a16="http://schemas.microsoft.com/office/drawing/2014/main" id="{92D5ACFD-8901-4FF7-80B0-54B22AA33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795" y="313207"/>
            <a:ext cx="4484205" cy="134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6925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Mebane Boyd</dc:creator>
  <cp:lastModifiedBy>Mebane Boyd</cp:lastModifiedBy>
  <cp:revision>1</cp:revision>
  <dcterms:created xsi:type="dcterms:W3CDTF">2018-10-11T16:03:48Z</dcterms:created>
  <dcterms:modified xsi:type="dcterms:W3CDTF">2018-10-11T16:04:22Z</dcterms:modified>
</cp:coreProperties>
</file>