
<file path=[Content_Types].xml><?xml version="1.0" encoding="utf-8"?>
<Types xmlns="http://schemas.openxmlformats.org/package/2006/content-types">
  <Default Extension="fntdata" ContentType="application/x-fontdata"/>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Lst>
  <p:sldSz cx="9144000" cy="5143500" type="screen16x9"/>
  <p:notesSz cx="6858000" cy="9144000"/>
  <p:embeddedFontLst>
    <p:embeddedFont>
      <p:font typeface="Alfa Slab One" pitchFamily="2" charset="77"/>
      <p:regular r:id="rId27"/>
    </p:embeddedFont>
    <p:embeddedFont>
      <p:font typeface="Georgia" panose="02040502050405020303" pitchFamily="18" charset="0"/>
      <p:regular r:id="rId28"/>
      <p:bold r:id="rId29"/>
      <p:italic r:id="rId30"/>
      <p:boldItalic r:id="rId31"/>
    </p:embeddedFont>
    <p:embeddedFont>
      <p:font typeface="Proxima Nova" panose="02000506030000020004" pitchFamily="2" charset="0"/>
      <p:regular r:id="rId32"/>
      <p:bold r:id="rId33"/>
      <p:italic r:id="rId34"/>
      <p:boldItalic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38"/>
  </p:normalViewPr>
  <p:slideViewPr>
    <p:cSldViewPr snapToGrid="0">
      <p:cViewPr varScale="1">
        <p:scale>
          <a:sx n="147" d="100"/>
          <a:sy n="147" d="100"/>
        </p:scale>
        <p:origin x="640" y="19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7dc9e4b233_3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7dc9e4b233_3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7dc00032db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7dc00032db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7dc00032db_4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7dc00032db_4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7dc00032db_5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7dc00032db_5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7dc00032db_3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7dc00032db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7d7b8e6b67_0_7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1" name="Google Shape;141;g7d7b8e6b67_0_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g7dc00032db_9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 name="Google Shape;147;g7dc00032db_9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g7dc8034cf5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 name="Google Shape;153;g7dc8034cf5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7dc00032db_9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7dc00032db_9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g7dc00032db_9_5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7" name="Google Shape;167;g7dc00032db_9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7d9b37c314_0_2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7d9b37c314_0_2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7dc9e4b233_3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7dc9e4b233_3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8169d008e7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8169d008e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Adopted by the International Institutue for Restorative Practices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8169d008e7_1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8169d008e7_1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8169d008e7_1_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8169d008e7_1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817acf792c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817acf79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7d7b8e6b67_0_6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7d7b8e6b67_0_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g7d9b37c314_0_26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 name="Google Shape;70;g7d9b37c314_0_2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7dc59ce139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7dc59ce139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7d7b8e6b67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 name="Google Shape;82;g7d7b8e6b67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7dc00032d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7dc00032d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7ebdd3ebdf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7ebdd3ebd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7dc9e4b233_2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7dc9e4b233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w="76200" cap="flat" cmpd="sng">
            <a:solidFill>
              <a:schemeClr val="dk1"/>
            </a:solidFill>
            <a:prstDash val="solid"/>
            <a:round/>
            <a:headEnd type="none" w="sm" len="sm"/>
            <a:tailEnd type="none" w="sm" len="sm"/>
          </a:ln>
        </p:spPr>
      </p:cxnSp>
      <p:sp>
        <p:nvSpPr>
          <p:cNvPr id="11" name="Google Shape;11;p2"/>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2" name="Google Shape;12;p2"/>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67925"/>
            <a:ext cx="8520600" cy="1980000"/>
          </a:xfrm>
          <a:prstGeom prst="rect">
            <a:avLst/>
          </a:prstGeom>
        </p:spPr>
        <p:txBody>
          <a:bodyPr spcFirstLastPara="1" wrap="square" lIns="91425" tIns="91425" rIns="91425" bIns="91425" anchor="ctr" anchorCtr="0">
            <a:no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a:spLocks noGrp="1"/>
          </p:cNvSpPr>
          <p:nvPr>
            <p:ph type="body" idx="1"/>
          </p:nvPr>
        </p:nvSpPr>
        <p:spPr>
          <a:xfrm>
            <a:off x="311700" y="3224250"/>
            <a:ext cx="8520600" cy="10716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480550"/>
            <a:ext cx="8114400" cy="2445900"/>
          </a:xfrm>
          <a:prstGeom prst="rect">
            <a:avLst/>
          </a:prstGeom>
        </p:spPr>
        <p:txBody>
          <a:bodyPr spcFirstLastPara="1" wrap="square" lIns="91425" tIns="91425" rIns="91425" bIns="91425" anchor="b" anchorCtr="0">
            <a:no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490875"/>
            <a:ext cx="2808000" cy="30780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39" name="Google Shape;39;p9"/>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0" name="Google Shape;40;p9"/>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Google Shape;41;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1600"/>
              </a:spcBef>
              <a:spcAft>
                <a:spcPts val="0"/>
              </a:spcAft>
              <a:buClr>
                <a:schemeClr val="lt1"/>
              </a:buClr>
              <a:buSzPts val="1400"/>
              <a:buChar char="○"/>
              <a:defRPr>
                <a:solidFill>
                  <a:schemeClr val="lt1"/>
                </a:solidFill>
              </a:defRPr>
            </a:lvl2pPr>
            <a:lvl3pPr marL="1371600" lvl="2" indent="-317500">
              <a:spcBef>
                <a:spcPts val="1600"/>
              </a:spcBef>
              <a:spcAft>
                <a:spcPts val="0"/>
              </a:spcAft>
              <a:buClr>
                <a:schemeClr val="lt1"/>
              </a:buClr>
              <a:buSzPts val="1400"/>
              <a:buChar char="■"/>
              <a:defRPr>
                <a:solidFill>
                  <a:schemeClr val="lt1"/>
                </a:solidFill>
              </a:defRPr>
            </a:lvl3pPr>
            <a:lvl4pPr marL="1828800" lvl="3" indent="-317500">
              <a:spcBef>
                <a:spcPts val="1600"/>
              </a:spcBef>
              <a:spcAft>
                <a:spcPts val="0"/>
              </a:spcAft>
              <a:buClr>
                <a:schemeClr val="lt1"/>
              </a:buClr>
              <a:buSzPts val="1400"/>
              <a:buChar char="●"/>
              <a:defRPr>
                <a:solidFill>
                  <a:schemeClr val="lt1"/>
                </a:solidFill>
              </a:defRPr>
            </a:lvl4pPr>
            <a:lvl5pPr marL="2286000" lvl="4" indent="-317500">
              <a:spcBef>
                <a:spcPts val="1600"/>
              </a:spcBef>
              <a:spcAft>
                <a:spcPts val="0"/>
              </a:spcAft>
              <a:buClr>
                <a:schemeClr val="lt1"/>
              </a:buClr>
              <a:buSzPts val="1400"/>
              <a:buChar char="○"/>
              <a:defRPr>
                <a:solidFill>
                  <a:schemeClr val="lt1"/>
                </a:solidFill>
              </a:defRPr>
            </a:lvl5pPr>
            <a:lvl6pPr marL="2743200" lvl="5" indent="-317500">
              <a:spcBef>
                <a:spcPts val="1600"/>
              </a:spcBef>
              <a:spcAft>
                <a:spcPts val="0"/>
              </a:spcAft>
              <a:buClr>
                <a:schemeClr val="lt1"/>
              </a:buClr>
              <a:buSzPts val="1400"/>
              <a:buChar char="■"/>
              <a:defRPr>
                <a:solidFill>
                  <a:schemeClr val="lt1"/>
                </a:solidFill>
              </a:defRPr>
            </a:lvl6pPr>
            <a:lvl7pPr marL="3200400" lvl="6" indent="-317500">
              <a:spcBef>
                <a:spcPts val="1600"/>
              </a:spcBef>
              <a:spcAft>
                <a:spcPts val="0"/>
              </a:spcAft>
              <a:buClr>
                <a:schemeClr val="lt1"/>
              </a:buClr>
              <a:buSzPts val="1400"/>
              <a:buChar char="●"/>
              <a:defRPr>
                <a:solidFill>
                  <a:schemeClr val="lt1"/>
                </a:solidFill>
              </a:defRPr>
            </a:lvl7pPr>
            <a:lvl8pPr marL="3657600" lvl="7" indent="-317500">
              <a:spcBef>
                <a:spcPts val="1600"/>
              </a:spcBef>
              <a:spcAft>
                <a:spcPts val="0"/>
              </a:spcAft>
              <a:buClr>
                <a:schemeClr val="lt1"/>
              </a:buClr>
              <a:buSzPts val="1400"/>
              <a:buChar char="○"/>
              <a:defRPr>
                <a:solidFill>
                  <a:schemeClr val="lt1"/>
                </a:solidFill>
              </a:defRPr>
            </a:lvl8pPr>
            <a:lvl9pPr marL="4114800" lvl="8" indent="-317500">
              <a:spcBef>
                <a:spcPts val="1600"/>
              </a:spcBef>
              <a:spcAft>
                <a:spcPts val="1600"/>
              </a:spcAft>
              <a:buClr>
                <a:schemeClr val="lt1"/>
              </a:buClr>
              <a:buSzPts val="1400"/>
              <a:buChar char="■"/>
              <a:defRPr>
                <a:solidFill>
                  <a:schemeClr val="lt1"/>
                </a:solidFill>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ame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marL="914400" lvl="1"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marL="1371600" lvl="2"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marL="1828800" lvl="3"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marL="2286000" lvl="4"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marL="2743200" lvl="5"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marL="3200400" lvl="6"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marL="3657600" lvl="7" indent="-317500">
              <a:lnSpc>
                <a:spcPct val="115000"/>
              </a:lnSpc>
              <a:spcBef>
                <a:spcPts val="160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marL="4114800" lvl="8" indent="-317500">
              <a:lnSpc>
                <a:spcPct val="115000"/>
              </a:lnSpc>
              <a:spcBef>
                <a:spcPts val="1600"/>
              </a:spcBef>
              <a:spcAft>
                <a:spcPts val="160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hyperlink" Target="https://www.goodtherapy.org/blog/psychpedia/brain"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s://www.goodtherapy.org/learn-about-therapy/issues/emptiness" TargetMode="External"/><Relationship Id="rId3" Type="http://schemas.openxmlformats.org/officeDocument/2006/relationships/image" Target="../media/image1.jpg"/><Relationship Id="rId7" Type="http://schemas.openxmlformats.org/officeDocument/2006/relationships/hyperlink" Target="https://www.goodtherapy.org/learn-about-therapy/issues/panic"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hyperlink" Target="https://www.goodtherapy.org/learn-about-therapy/issues/anxiety" TargetMode="External"/><Relationship Id="rId5" Type="http://schemas.openxmlformats.org/officeDocument/2006/relationships/hyperlink" Target="https://www.goodtherapy.org/blog/psychpedia/fight-or-flight" TargetMode="External"/><Relationship Id="rId4" Type="http://schemas.openxmlformats.org/officeDocument/2006/relationships/hyperlink" Target="https://www.goodtherapy.org/learn-about-therapy/issues/stress"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www.ascd.org/publications/books/113017/chapters/Neurodiversity@-The-New-Diversity.aspx" TargetMode="External"/><Relationship Id="rId2" Type="http://schemas.openxmlformats.org/officeDocument/2006/relationships/notesSlide" Target="../notesSlides/notesSlide23.xml"/><Relationship Id="rId1" Type="http://schemas.openxmlformats.org/officeDocument/2006/relationships/slideLayout" Target="../slideLayouts/slideLayout5.xml"/><Relationship Id="rId5" Type="http://schemas.openxmlformats.org/officeDocument/2006/relationships/hyperlink" Target="https://www.amazon.com/Teach-Breathe-Learn-Mindfulness-Classroom/dp/1937006743" TargetMode="External"/><Relationship Id="rId4" Type="http://schemas.openxmlformats.org/officeDocument/2006/relationships/hyperlink" Target="https://www.understood.org/en/friends-feelings/empowering-your-child/building-on-strengths/neurodiversity-what-you-need-to-know"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mailto:jajohnson@ssdmo.org" TargetMode="External"/><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hyperlink" Target="https://schoolguide.casel.org/" TargetMode="External"/><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acestoohigh.com/aces-101/"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hyperlink" Target="https://www.cdc.gov/violenceprevention/acestudy/journal.html" TargetMode="External"/><Relationship Id="rId4" Type="http://schemas.openxmlformats.org/officeDocument/2006/relationships/hyperlink" Target="http://www.cdc.gov/violenceprevention/acestudy/"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dirty="0"/>
              <a:t> Promoting Social </a:t>
            </a:r>
            <a:r>
              <a:rPr lang="en" sz="4800"/>
              <a:t>Emotional Inclusion in Education</a:t>
            </a:r>
            <a:endParaRPr sz="4800" dirty="0"/>
          </a:p>
        </p:txBody>
      </p:sp>
      <p:sp>
        <p:nvSpPr>
          <p:cNvPr id="57" name="Google Shape;57;p13"/>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By Julie Johnson, M. Ed, TVI, ATS, RYT</a:t>
            </a:r>
            <a:endParaRPr/>
          </a:p>
          <a:p>
            <a:pPr marL="0" lvl="0" indent="0" algn="ctr" rtl="0">
              <a:spcBef>
                <a:spcPts val="0"/>
              </a:spcBef>
              <a:spcAft>
                <a:spcPts val="0"/>
              </a:spcAft>
              <a:buNone/>
            </a:pPr>
            <a:r>
              <a:rPr lang="en"/>
              <a:t>Natasha Baebler, MAT, E-RYT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2"/>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Medical Trauma</a:t>
            </a:r>
            <a:endParaRPr/>
          </a:p>
        </p:txBody>
      </p:sp>
      <p:sp>
        <p:nvSpPr>
          <p:cNvPr id="109" name="Google Shape;109;p22"/>
          <p:cNvSpPr txBox="1"/>
          <p:nvPr/>
        </p:nvSpPr>
        <p:spPr>
          <a:xfrm>
            <a:off x="350700" y="1070075"/>
            <a:ext cx="8236800" cy="349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p:txBody>
      </p:sp>
      <p:sp>
        <p:nvSpPr>
          <p:cNvPr id="110" name="Google Shape;110;p22"/>
          <p:cNvSpPr txBox="1"/>
          <p:nvPr/>
        </p:nvSpPr>
        <p:spPr>
          <a:xfrm>
            <a:off x="389700" y="1142000"/>
            <a:ext cx="8364600" cy="327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000">
                <a:solidFill>
                  <a:srgbClr val="333333"/>
                </a:solidFill>
                <a:highlight>
                  <a:srgbClr val="FFFFFF"/>
                </a:highlight>
              </a:rPr>
              <a:t>“Medical traumas are psychological traumas that result from medical diagnosis and/or medical intervention. Threat of serious injury or threat to life due to illness is now encompassed within the </a:t>
            </a:r>
            <a:r>
              <a:rPr lang="en" sz="1000" b="1" i="1">
                <a:solidFill>
                  <a:srgbClr val="333333"/>
                </a:solidFill>
              </a:rPr>
              <a:t>DSM</a:t>
            </a:r>
            <a:r>
              <a:rPr lang="en" sz="1000">
                <a:solidFill>
                  <a:srgbClr val="333333"/>
                </a:solidFill>
                <a:highlight>
                  <a:srgbClr val="FFFFFF"/>
                </a:highlight>
              </a:rPr>
              <a:t> definition of psychological trauma. This means that medical patients can be evaluated as having illness-related trauma disorders.”</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-Social Work Today</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-Medical trauma impacts many students with and without IEPS.</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-Medical trauma impacts:</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     -Students with visual impairments</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     -students with autism</a:t>
            </a: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 </a:t>
            </a: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     -Student with cerebral palsy</a:t>
            </a: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endParaRPr sz="1000">
              <a:solidFill>
                <a:srgbClr val="333333"/>
              </a:solidFill>
              <a:highlight>
                <a:srgbClr val="FFFFFF"/>
              </a:highlight>
            </a:endParaRPr>
          </a:p>
          <a:p>
            <a:pPr marL="0" lvl="0" indent="0" algn="l" rtl="0">
              <a:spcBef>
                <a:spcPts val="0"/>
              </a:spcBef>
              <a:spcAft>
                <a:spcPts val="0"/>
              </a:spcAft>
              <a:buNone/>
            </a:pPr>
            <a:r>
              <a:rPr lang="en" sz="1000">
                <a:solidFill>
                  <a:srgbClr val="333333"/>
                </a:solidFill>
                <a:highlight>
                  <a:srgbClr val="FFFFFF"/>
                </a:highlight>
              </a:rPr>
              <a:t>Who else?</a:t>
            </a:r>
            <a:endParaRPr sz="1000">
              <a:solidFill>
                <a:srgbClr val="333333"/>
              </a:solidFill>
              <a:highlight>
                <a:srgbClr val="FFFFFF"/>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3"/>
          <p:cNvSpPr txBox="1">
            <a:spLocks noGrp="1"/>
          </p:cNvSpPr>
          <p:nvPr>
            <p:ph type="title"/>
          </p:nvPr>
        </p:nvSpPr>
        <p:spPr>
          <a:xfrm>
            <a:off x="311700" y="562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 Window of Tolerance</a:t>
            </a:r>
            <a:endParaRPr/>
          </a:p>
        </p:txBody>
      </p:sp>
      <p:sp>
        <p:nvSpPr>
          <p:cNvPr id="116" name="Google Shape;116;p23"/>
          <p:cNvSpPr txBox="1"/>
          <p:nvPr/>
        </p:nvSpPr>
        <p:spPr>
          <a:xfrm>
            <a:off x="1050450" y="702175"/>
            <a:ext cx="7340400" cy="8565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a:latin typeface="Proxima Nova"/>
                <a:ea typeface="Proxima Nova"/>
                <a:cs typeface="Proxima Nova"/>
                <a:sym typeface="Proxima Nova"/>
              </a:rPr>
              <a:t>We are using Dan Siegel’s Window of Tolerance as a support framework to support teachers and students in seeing the way our students might be responding socially through the Window of Tolerance within their educational routine:</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a:t>
            </a:r>
            <a:endParaRPr>
              <a:latin typeface="Proxima Nova"/>
              <a:ea typeface="Proxima Nova"/>
              <a:cs typeface="Proxima Nova"/>
              <a:sym typeface="Proxima Nova"/>
            </a:endParaRPr>
          </a:p>
        </p:txBody>
      </p:sp>
      <p:pic>
        <p:nvPicPr>
          <p:cNvPr id="117" name="Google Shape;117;p23"/>
          <p:cNvPicPr preferRelativeResize="0"/>
          <p:nvPr/>
        </p:nvPicPr>
        <p:blipFill>
          <a:blip r:embed="rId3">
            <a:alphaModFix/>
          </a:blip>
          <a:stretch>
            <a:fillRect/>
          </a:stretch>
        </p:blipFill>
        <p:spPr>
          <a:xfrm>
            <a:off x="2448725" y="1631925"/>
            <a:ext cx="3891975" cy="2857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4"/>
          <p:cNvSpPr txBox="1">
            <a:spLocks noGrp="1"/>
          </p:cNvSpPr>
          <p:nvPr>
            <p:ph type="title"/>
          </p:nvPr>
        </p:nvSpPr>
        <p:spPr>
          <a:xfrm>
            <a:off x="467225" y="895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 Basics of the Window of Tolerance</a:t>
            </a:r>
            <a:endParaRPr/>
          </a:p>
        </p:txBody>
      </p:sp>
      <p:pic>
        <p:nvPicPr>
          <p:cNvPr id="123" name="Google Shape;123;p24"/>
          <p:cNvPicPr preferRelativeResize="0"/>
          <p:nvPr/>
        </p:nvPicPr>
        <p:blipFill>
          <a:blip r:embed="rId3">
            <a:alphaModFix/>
          </a:blip>
          <a:stretch>
            <a:fillRect/>
          </a:stretch>
        </p:blipFill>
        <p:spPr>
          <a:xfrm>
            <a:off x="55775" y="661263"/>
            <a:ext cx="5203566" cy="3820976"/>
          </a:xfrm>
          <a:prstGeom prst="rect">
            <a:avLst/>
          </a:prstGeom>
          <a:noFill/>
          <a:ln>
            <a:noFill/>
          </a:ln>
        </p:spPr>
      </p:pic>
      <p:sp>
        <p:nvSpPr>
          <p:cNvPr id="124" name="Google Shape;124;p24"/>
          <p:cNvSpPr txBox="1"/>
          <p:nvPr/>
        </p:nvSpPr>
        <p:spPr>
          <a:xfrm>
            <a:off x="5542750" y="662225"/>
            <a:ext cx="2481300" cy="3540900"/>
          </a:xfrm>
          <a:prstGeom prst="rect">
            <a:avLst/>
          </a:prstGeom>
          <a:noFill/>
          <a:ln>
            <a:noFill/>
          </a:ln>
        </p:spPr>
        <p:txBody>
          <a:bodyPr spcFirstLastPara="1" wrap="square" lIns="91425" tIns="91425" rIns="91425" bIns="91425" anchor="t" anchorCtr="0">
            <a:noAutofit/>
          </a:bodyPr>
          <a:lstStyle/>
          <a:p>
            <a:pPr marL="0" lvl="0" indent="0" algn="l" rtl="0">
              <a:lnSpc>
                <a:spcPct val="171428"/>
              </a:lnSpc>
              <a:spcBef>
                <a:spcPts val="0"/>
              </a:spcBef>
              <a:spcAft>
                <a:spcPts val="0"/>
              </a:spcAft>
              <a:buNone/>
            </a:pPr>
            <a:r>
              <a:rPr lang="en" sz="1200" b="1">
                <a:solidFill>
                  <a:srgbClr val="333333"/>
                </a:solidFill>
              </a:rPr>
              <a:t>When a person is within their window of tolerance, it is generally the case that the </a:t>
            </a:r>
            <a:r>
              <a:rPr lang="en" sz="1200" b="1" u="sng">
                <a:solidFill>
                  <a:srgbClr val="039BE5"/>
                </a:solidFill>
                <a:hlinkClick r:id="rId4"/>
              </a:rPr>
              <a:t>brain</a:t>
            </a:r>
            <a:r>
              <a:rPr lang="en" sz="1200" b="1">
                <a:solidFill>
                  <a:srgbClr val="333333"/>
                </a:solidFill>
              </a:rPr>
              <a:t> is functioning well and can effectively process stimuli. That person is likely to be able to reflect, think rationally, and make decisions calmly without feeling either overwhelmed or withdrawn.</a:t>
            </a:r>
            <a:endParaRPr sz="1200" b="1">
              <a:solidFill>
                <a:srgbClr val="333333"/>
              </a:solidFill>
            </a:endParaRPr>
          </a:p>
          <a:p>
            <a:pPr marL="0" lvl="0" indent="0" algn="l" rtl="0">
              <a:lnSpc>
                <a:spcPct val="171428"/>
              </a:lnSpc>
              <a:spcBef>
                <a:spcPts val="800"/>
              </a:spcBef>
              <a:spcAft>
                <a:spcPts val="0"/>
              </a:spcAft>
              <a:buNone/>
            </a:pPr>
            <a:r>
              <a:rPr lang="en" sz="1200" b="1">
                <a:solidFill>
                  <a:srgbClr val="333333"/>
                </a:solidFill>
              </a:rPr>
              <a:t>Read more on the Resource page:</a:t>
            </a:r>
            <a:endParaRPr sz="1200" b="1">
              <a:solidFill>
                <a:srgbClr val="333333"/>
              </a:solidFill>
            </a:endParaRPr>
          </a:p>
          <a:p>
            <a:pPr marL="457200" lvl="0" indent="0" algn="l" rtl="0">
              <a:lnSpc>
                <a:spcPct val="171428"/>
              </a:lnSpc>
              <a:spcBef>
                <a:spcPts val="800"/>
              </a:spcBef>
              <a:spcAft>
                <a:spcPts val="0"/>
              </a:spcAft>
              <a:buNone/>
            </a:pPr>
            <a:r>
              <a:rPr lang="en" sz="1050">
                <a:solidFill>
                  <a:srgbClr val="555555"/>
                </a:solidFill>
              </a:rPr>
              <a:t>.</a:t>
            </a:r>
            <a:endParaRPr sz="1050">
              <a:solidFill>
                <a:srgbClr val="555555"/>
              </a:solidFill>
            </a:endParaRPr>
          </a:p>
          <a:p>
            <a:pPr marL="0" lvl="0" indent="0" algn="l" rtl="0">
              <a:spcBef>
                <a:spcPts val="160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Google Shape;129;p25"/>
          <p:cNvSpPr txBox="1">
            <a:spLocks noGrp="1"/>
          </p:cNvSpPr>
          <p:nvPr>
            <p:ph type="title"/>
          </p:nvPr>
        </p:nvSpPr>
        <p:spPr>
          <a:xfrm>
            <a:off x="400550" y="784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The Basics of the Window of Tolerance  (continued)</a:t>
            </a:r>
            <a:endParaRPr/>
          </a:p>
        </p:txBody>
      </p:sp>
      <p:pic>
        <p:nvPicPr>
          <p:cNvPr id="130" name="Google Shape;130;p25"/>
          <p:cNvPicPr preferRelativeResize="0"/>
          <p:nvPr/>
        </p:nvPicPr>
        <p:blipFill>
          <a:blip r:embed="rId3">
            <a:alphaModFix/>
          </a:blip>
          <a:stretch>
            <a:fillRect/>
          </a:stretch>
        </p:blipFill>
        <p:spPr>
          <a:xfrm>
            <a:off x="710125" y="661263"/>
            <a:ext cx="5203566" cy="3820976"/>
          </a:xfrm>
          <a:prstGeom prst="rect">
            <a:avLst/>
          </a:prstGeom>
          <a:noFill/>
          <a:ln>
            <a:noFill/>
          </a:ln>
        </p:spPr>
      </p:pic>
      <p:sp>
        <p:nvSpPr>
          <p:cNvPr id="131" name="Google Shape;131;p25"/>
          <p:cNvSpPr txBox="1"/>
          <p:nvPr/>
        </p:nvSpPr>
        <p:spPr>
          <a:xfrm>
            <a:off x="5970600" y="728875"/>
            <a:ext cx="2861700" cy="3243900"/>
          </a:xfrm>
          <a:prstGeom prst="rect">
            <a:avLst/>
          </a:prstGeom>
          <a:noFill/>
          <a:ln>
            <a:noFill/>
          </a:ln>
        </p:spPr>
        <p:txBody>
          <a:bodyPr spcFirstLastPara="1" wrap="square" lIns="91425" tIns="91425" rIns="91425" bIns="91425" anchor="t" anchorCtr="0">
            <a:noAutofit/>
          </a:bodyPr>
          <a:lstStyle/>
          <a:p>
            <a:pPr marL="0" lvl="0" indent="0" algn="l" rtl="0">
              <a:lnSpc>
                <a:spcPct val="171428"/>
              </a:lnSpc>
              <a:spcBef>
                <a:spcPts val="0"/>
              </a:spcBef>
              <a:spcAft>
                <a:spcPts val="0"/>
              </a:spcAft>
              <a:buNone/>
            </a:pPr>
            <a:r>
              <a:rPr lang="en" sz="1000" b="1">
                <a:solidFill>
                  <a:srgbClr val="333333"/>
                </a:solidFill>
              </a:rPr>
              <a:t>During times of extreme </a:t>
            </a:r>
            <a:r>
              <a:rPr lang="en" sz="1000" b="1" u="sng">
                <a:solidFill>
                  <a:srgbClr val="039BE5"/>
                </a:solidFill>
                <a:hlinkClick r:id="rId4"/>
              </a:rPr>
              <a:t>stress</a:t>
            </a:r>
            <a:r>
              <a:rPr lang="en" sz="1000" b="1">
                <a:solidFill>
                  <a:srgbClr val="333333"/>
                </a:solidFill>
              </a:rPr>
              <a:t>, people often experience periods of either hyper- or hypo-arousal.</a:t>
            </a:r>
            <a:endParaRPr sz="1000" b="1">
              <a:solidFill>
                <a:srgbClr val="333333"/>
              </a:solidFill>
            </a:endParaRPr>
          </a:p>
          <a:p>
            <a:pPr marL="838200" lvl="0" indent="-292100" algn="l" rtl="0">
              <a:lnSpc>
                <a:spcPct val="171428"/>
              </a:lnSpc>
              <a:spcBef>
                <a:spcPts val="800"/>
              </a:spcBef>
              <a:spcAft>
                <a:spcPts val="0"/>
              </a:spcAft>
              <a:buClr>
                <a:srgbClr val="555555"/>
              </a:buClr>
              <a:buSzPts val="1000"/>
              <a:buChar char="●"/>
            </a:pPr>
            <a:r>
              <a:rPr lang="en" sz="1000" b="1">
                <a:solidFill>
                  <a:srgbClr val="555555"/>
                </a:solidFill>
              </a:rPr>
              <a:t>Hyper-arousal, otherwise known as the </a:t>
            </a:r>
            <a:r>
              <a:rPr lang="en" sz="1000" b="1" u="sng">
                <a:solidFill>
                  <a:srgbClr val="039BE5"/>
                </a:solidFill>
                <a:hlinkClick r:id="rId5"/>
              </a:rPr>
              <a:t>fight/flight response</a:t>
            </a:r>
            <a:r>
              <a:rPr lang="en" sz="1000" b="1">
                <a:solidFill>
                  <a:srgbClr val="555555"/>
                </a:solidFill>
              </a:rPr>
              <a:t>, is often characterized by hypervigilance, feelings of </a:t>
            </a:r>
            <a:r>
              <a:rPr lang="en" sz="1000" b="1" u="sng">
                <a:solidFill>
                  <a:srgbClr val="039BE5"/>
                </a:solidFill>
                <a:hlinkClick r:id="rId6"/>
              </a:rPr>
              <a:t>anxiety</a:t>
            </a:r>
            <a:r>
              <a:rPr lang="en" sz="1000" b="1">
                <a:solidFill>
                  <a:srgbClr val="555555"/>
                </a:solidFill>
              </a:rPr>
              <a:t> and/or </a:t>
            </a:r>
            <a:r>
              <a:rPr lang="en" sz="1000" b="1" u="sng">
                <a:solidFill>
                  <a:srgbClr val="039BE5"/>
                </a:solidFill>
                <a:hlinkClick r:id="rId7"/>
              </a:rPr>
              <a:t>panic</a:t>
            </a:r>
            <a:r>
              <a:rPr lang="en" sz="1000" b="1">
                <a:solidFill>
                  <a:srgbClr val="555555"/>
                </a:solidFill>
              </a:rPr>
              <a:t>, and racing thoughts.</a:t>
            </a:r>
            <a:endParaRPr sz="1000" b="1">
              <a:solidFill>
                <a:srgbClr val="555555"/>
              </a:solidFill>
            </a:endParaRPr>
          </a:p>
          <a:p>
            <a:pPr marL="838200" lvl="0" indent="-292100" algn="l" rtl="0">
              <a:lnSpc>
                <a:spcPct val="171428"/>
              </a:lnSpc>
              <a:spcBef>
                <a:spcPts val="0"/>
              </a:spcBef>
              <a:spcAft>
                <a:spcPts val="0"/>
              </a:spcAft>
              <a:buClr>
                <a:srgbClr val="555555"/>
              </a:buClr>
              <a:buSzPts val="1000"/>
              <a:buChar char="●"/>
            </a:pPr>
            <a:r>
              <a:rPr lang="en" sz="1000" b="1">
                <a:solidFill>
                  <a:srgbClr val="555555"/>
                </a:solidFill>
              </a:rPr>
              <a:t>Hypo-arousal, or a freeze response, may cause feelings of emotional numbness, </a:t>
            </a:r>
            <a:r>
              <a:rPr lang="en" sz="1000" b="1" u="sng">
                <a:solidFill>
                  <a:srgbClr val="039BE5"/>
                </a:solidFill>
                <a:hlinkClick r:id="rId8"/>
              </a:rPr>
              <a:t>emptiness</a:t>
            </a:r>
            <a:r>
              <a:rPr lang="en" sz="1000" b="1">
                <a:solidFill>
                  <a:srgbClr val="555555"/>
                </a:solidFill>
              </a:rPr>
              <a:t>, or paralysis.</a:t>
            </a:r>
            <a:endParaRPr sz="1000" b="1">
              <a:solidFill>
                <a:srgbClr val="555555"/>
              </a:solidFill>
            </a:endParaRPr>
          </a:p>
          <a:p>
            <a:pPr marL="0" lvl="0" indent="0" algn="l" rtl="0">
              <a:spcBef>
                <a:spcPts val="160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6"/>
          <p:cNvSpPr txBox="1">
            <a:spLocks noGrp="1"/>
          </p:cNvSpPr>
          <p:nvPr>
            <p:ph type="title"/>
          </p:nvPr>
        </p:nvSpPr>
        <p:spPr>
          <a:xfrm>
            <a:off x="389450" y="58450"/>
            <a:ext cx="8520600" cy="10023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1400"/>
              <a:t>How the Window of Tolerance Impacts Social Emotional Inclusion </a:t>
            </a:r>
            <a:endParaRPr sz="1400"/>
          </a:p>
        </p:txBody>
      </p:sp>
      <p:sp>
        <p:nvSpPr>
          <p:cNvPr id="137" name="Google Shape;137;p26"/>
          <p:cNvSpPr txBox="1">
            <a:spLocks noGrp="1"/>
          </p:cNvSpPr>
          <p:nvPr>
            <p:ph type="body" idx="1"/>
          </p:nvPr>
        </p:nvSpPr>
        <p:spPr>
          <a:xfrm>
            <a:off x="389450" y="606550"/>
            <a:ext cx="3999900" cy="3416400"/>
          </a:xfrm>
          <a:prstGeom prst="rect">
            <a:avLst/>
          </a:prstGeom>
        </p:spPr>
        <p:txBody>
          <a:bodyPr spcFirstLastPara="1" wrap="square" lIns="91425" tIns="91425" rIns="91425" bIns="91425" anchor="t" anchorCtr="0">
            <a:noAutofit/>
          </a:bodyPr>
          <a:lstStyle/>
          <a:p>
            <a:pPr marL="0" lvl="0" indent="0" algn="l" rtl="0">
              <a:lnSpc>
                <a:spcPct val="187500"/>
              </a:lnSpc>
              <a:spcBef>
                <a:spcPts val="0"/>
              </a:spcBef>
              <a:spcAft>
                <a:spcPts val="0"/>
              </a:spcAft>
              <a:buNone/>
            </a:pPr>
            <a:r>
              <a:rPr lang="en" sz="1100" b="1">
                <a:solidFill>
                  <a:srgbClr val="666666"/>
                </a:solidFill>
                <a:highlight>
                  <a:schemeClr val="lt1"/>
                </a:highlight>
                <a:latin typeface="Arial"/>
                <a:ea typeface="Arial"/>
                <a:cs typeface="Arial"/>
                <a:sym typeface="Arial"/>
              </a:rPr>
              <a:t>Self-awareness:</a:t>
            </a:r>
            <a:r>
              <a:rPr lang="en" sz="1100">
                <a:solidFill>
                  <a:srgbClr val="666666"/>
                </a:solidFill>
                <a:highlight>
                  <a:schemeClr val="lt1"/>
                </a:highlight>
                <a:latin typeface="Arial"/>
                <a:ea typeface="Arial"/>
                <a:cs typeface="Arial"/>
                <a:sym typeface="Arial"/>
              </a:rPr>
              <a:t> Know your strengths and limitations, with a well-grounded sense of confidence, optimism, and a “growth mindset.”</a:t>
            </a:r>
            <a:endParaRPr sz="1100">
              <a:solidFill>
                <a:srgbClr val="666666"/>
              </a:solidFill>
              <a:highlight>
                <a:schemeClr val="lt1"/>
              </a:highlight>
              <a:latin typeface="Arial"/>
              <a:ea typeface="Arial"/>
              <a:cs typeface="Arial"/>
              <a:sym typeface="Arial"/>
            </a:endParaRPr>
          </a:p>
          <a:p>
            <a:pPr marL="0" lvl="0" indent="0" algn="l" rtl="0">
              <a:lnSpc>
                <a:spcPct val="187500"/>
              </a:lnSpc>
              <a:spcBef>
                <a:spcPts val="1800"/>
              </a:spcBef>
              <a:spcAft>
                <a:spcPts val="0"/>
              </a:spcAft>
              <a:buNone/>
            </a:pPr>
            <a:r>
              <a:rPr lang="en" sz="1100" b="1">
                <a:solidFill>
                  <a:srgbClr val="666666"/>
                </a:solidFill>
                <a:highlight>
                  <a:schemeClr val="lt1"/>
                </a:highlight>
                <a:latin typeface="Arial"/>
                <a:ea typeface="Arial"/>
                <a:cs typeface="Arial"/>
                <a:sym typeface="Arial"/>
              </a:rPr>
              <a:t>Self-management:</a:t>
            </a:r>
            <a:r>
              <a:rPr lang="en" sz="1100">
                <a:solidFill>
                  <a:srgbClr val="666666"/>
                </a:solidFill>
                <a:highlight>
                  <a:schemeClr val="lt1"/>
                </a:highlight>
                <a:latin typeface="Arial"/>
                <a:ea typeface="Arial"/>
                <a:cs typeface="Arial"/>
                <a:sym typeface="Arial"/>
              </a:rPr>
              <a:t> Effectively manage stress, control impulses, and motivate yourself to set and achieve goals.</a:t>
            </a:r>
            <a:endParaRPr sz="1100">
              <a:solidFill>
                <a:srgbClr val="666666"/>
              </a:solidFill>
              <a:highlight>
                <a:schemeClr val="lt1"/>
              </a:highlight>
              <a:latin typeface="Arial"/>
              <a:ea typeface="Arial"/>
              <a:cs typeface="Arial"/>
              <a:sym typeface="Arial"/>
            </a:endParaRPr>
          </a:p>
          <a:p>
            <a:pPr marL="0" lvl="0" indent="0" algn="l" rtl="0">
              <a:lnSpc>
                <a:spcPct val="187500"/>
              </a:lnSpc>
              <a:spcBef>
                <a:spcPts val="1800"/>
              </a:spcBef>
              <a:spcAft>
                <a:spcPts val="0"/>
              </a:spcAft>
              <a:buNone/>
            </a:pPr>
            <a:r>
              <a:rPr lang="en" sz="1100" b="1">
                <a:solidFill>
                  <a:srgbClr val="666666"/>
                </a:solidFill>
                <a:highlight>
                  <a:schemeClr val="lt1"/>
                </a:highlight>
                <a:latin typeface="Arial"/>
                <a:ea typeface="Arial"/>
                <a:cs typeface="Arial"/>
                <a:sym typeface="Arial"/>
              </a:rPr>
              <a:t>Social awareness:</a:t>
            </a:r>
            <a:r>
              <a:rPr lang="en" sz="1100">
                <a:solidFill>
                  <a:srgbClr val="666666"/>
                </a:solidFill>
                <a:highlight>
                  <a:schemeClr val="lt1"/>
                </a:highlight>
                <a:latin typeface="Arial"/>
                <a:ea typeface="Arial"/>
                <a:cs typeface="Arial"/>
                <a:sym typeface="Arial"/>
              </a:rPr>
              <a:t> Understand the perspectives of others and empathize with them, including those from diverse backgrounds and cultures.</a:t>
            </a:r>
            <a:endParaRPr sz="1100">
              <a:solidFill>
                <a:srgbClr val="666666"/>
              </a:solidFill>
              <a:highlight>
                <a:schemeClr val="lt1"/>
              </a:highlight>
              <a:latin typeface="Arial"/>
              <a:ea typeface="Arial"/>
              <a:cs typeface="Arial"/>
              <a:sym typeface="Arial"/>
            </a:endParaRPr>
          </a:p>
          <a:p>
            <a:pPr marL="0" lvl="0" indent="0" algn="l" rtl="0">
              <a:lnSpc>
                <a:spcPct val="187500"/>
              </a:lnSpc>
              <a:spcBef>
                <a:spcPts val="1800"/>
              </a:spcBef>
              <a:spcAft>
                <a:spcPts val="0"/>
              </a:spcAft>
              <a:buNone/>
            </a:pPr>
            <a:r>
              <a:rPr lang="en" sz="1100" b="1">
                <a:solidFill>
                  <a:srgbClr val="666666"/>
                </a:solidFill>
                <a:highlight>
                  <a:schemeClr val="lt1"/>
                </a:highlight>
                <a:latin typeface="Arial"/>
                <a:ea typeface="Arial"/>
                <a:cs typeface="Arial"/>
                <a:sym typeface="Arial"/>
              </a:rPr>
              <a:t>Relationship skills:</a:t>
            </a:r>
            <a:r>
              <a:rPr lang="en" sz="1100">
                <a:solidFill>
                  <a:srgbClr val="666666"/>
                </a:solidFill>
                <a:highlight>
                  <a:schemeClr val="lt1"/>
                </a:highlight>
                <a:latin typeface="Arial"/>
                <a:ea typeface="Arial"/>
                <a:cs typeface="Arial"/>
                <a:sym typeface="Arial"/>
              </a:rPr>
              <a:t> Communicate clearly, listen well, cooperate with others, resist inappropriate social pressure, negotiate conflict constructively, and seek and offer help when needed.</a:t>
            </a:r>
            <a:endParaRPr sz="1100">
              <a:solidFill>
                <a:srgbClr val="666666"/>
              </a:solidFill>
              <a:highlight>
                <a:schemeClr val="lt1"/>
              </a:highlight>
              <a:latin typeface="Arial"/>
              <a:ea typeface="Arial"/>
              <a:cs typeface="Arial"/>
              <a:sym typeface="Arial"/>
            </a:endParaRPr>
          </a:p>
          <a:p>
            <a:pPr marL="0" lvl="0" indent="0" algn="l" rtl="0">
              <a:lnSpc>
                <a:spcPct val="187500"/>
              </a:lnSpc>
              <a:spcBef>
                <a:spcPts val="1800"/>
              </a:spcBef>
              <a:spcAft>
                <a:spcPts val="1800"/>
              </a:spcAft>
              <a:buNone/>
            </a:pPr>
            <a:r>
              <a:rPr lang="en" sz="1100" b="1">
                <a:solidFill>
                  <a:srgbClr val="666666"/>
                </a:solidFill>
                <a:highlight>
                  <a:schemeClr val="lt1"/>
                </a:highlight>
                <a:latin typeface="Arial"/>
                <a:ea typeface="Arial"/>
                <a:cs typeface="Arial"/>
                <a:sym typeface="Arial"/>
              </a:rPr>
              <a:t>Responsible decision-making:</a:t>
            </a:r>
            <a:r>
              <a:rPr lang="en" sz="1100">
                <a:solidFill>
                  <a:srgbClr val="666666"/>
                </a:solidFill>
                <a:highlight>
                  <a:schemeClr val="lt1"/>
                </a:highlight>
                <a:latin typeface="Arial"/>
                <a:ea typeface="Arial"/>
                <a:cs typeface="Arial"/>
                <a:sym typeface="Arial"/>
              </a:rPr>
              <a:t> Make constructive choices about personal behavior and social interactions based on ethical standards, safety, and social norms.</a:t>
            </a:r>
            <a:endParaRPr/>
          </a:p>
        </p:txBody>
      </p:sp>
      <p:sp>
        <p:nvSpPr>
          <p:cNvPr id="138" name="Google Shape;138;p26"/>
          <p:cNvSpPr txBox="1">
            <a:spLocks noGrp="1"/>
          </p:cNvSpPr>
          <p:nvPr>
            <p:ph type="body" idx="2"/>
          </p:nvPr>
        </p:nvSpPr>
        <p:spPr>
          <a:xfrm>
            <a:off x="4832400" y="8147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Based on the Window of Tolerance Framework, it is very challenging for our students who are facing the adversity of the impact of visual disability, medical and/or diverse childhood experiences to relate to their peers without specific, direct guidance from the trusted adults in their lives.</a:t>
            </a:r>
            <a:endParaRPr/>
          </a:p>
          <a:p>
            <a:pPr marL="0" lvl="0" indent="0" algn="l" rtl="0">
              <a:spcBef>
                <a:spcPts val="0"/>
              </a:spcBef>
              <a:spcAft>
                <a:spcPts val="0"/>
              </a:spcAft>
              <a:buNone/>
            </a:pPr>
            <a:endParaRPr/>
          </a:p>
          <a:p>
            <a:pPr marL="0" lvl="0" indent="0" algn="l" rtl="0">
              <a:spcBef>
                <a:spcPts val="0"/>
              </a:spcBef>
              <a:spcAft>
                <a:spcPts val="0"/>
              </a:spcAft>
              <a:buNone/>
            </a:pPr>
            <a:r>
              <a:rPr lang="en"/>
              <a:t>The teachers in our survey and the Fit Abilities Team are seeing our students struggle the most with the </a:t>
            </a:r>
            <a:r>
              <a:rPr lang="en" b="1"/>
              <a:t>Self-Management</a:t>
            </a:r>
            <a:r>
              <a:rPr lang="en"/>
              <a:t> and the </a:t>
            </a:r>
            <a:r>
              <a:rPr lang="en" b="1"/>
              <a:t>Relationship Skill Building</a:t>
            </a:r>
            <a:r>
              <a:rPr lang="en"/>
              <a:t> development within </a:t>
            </a:r>
            <a:r>
              <a:rPr lang="en" b="1"/>
              <a:t>Casel’s Social Emotional Learning Framework</a:t>
            </a:r>
            <a:endParaRPr b="1"/>
          </a:p>
          <a:p>
            <a:pPr marL="0" lvl="0" indent="0" algn="l" rtl="0">
              <a:spcBef>
                <a:spcPts val="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27"/>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Ways to Use Tools</a:t>
            </a:r>
            <a:endParaRPr/>
          </a:p>
        </p:txBody>
      </p:sp>
      <p:sp>
        <p:nvSpPr>
          <p:cNvPr id="144" name="Google Shape;144;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Multimodal instruction using:</a:t>
            </a:r>
            <a:endParaRPr/>
          </a:p>
          <a:p>
            <a:pPr marL="0" lvl="0" indent="0" algn="l" rtl="0">
              <a:spcBef>
                <a:spcPts val="1600"/>
              </a:spcBef>
              <a:spcAft>
                <a:spcPts val="0"/>
              </a:spcAft>
              <a:buNone/>
            </a:pPr>
            <a:r>
              <a:rPr lang="en"/>
              <a:t>-Yoga</a:t>
            </a:r>
            <a:endParaRPr/>
          </a:p>
          <a:p>
            <a:pPr marL="0" lvl="0" indent="0" algn="l" rtl="0">
              <a:spcBef>
                <a:spcPts val="1600"/>
              </a:spcBef>
              <a:spcAft>
                <a:spcPts val="0"/>
              </a:spcAft>
              <a:buNone/>
            </a:pPr>
            <a:r>
              <a:rPr lang="en"/>
              <a:t>-Mindfulness</a:t>
            </a:r>
            <a:endParaRPr/>
          </a:p>
          <a:p>
            <a:pPr marL="0" lvl="0" indent="0" algn="l" rtl="0">
              <a:spcBef>
                <a:spcPts val="1600"/>
              </a:spcBef>
              <a:spcAft>
                <a:spcPts val="1600"/>
              </a:spcAft>
              <a:buNone/>
            </a:pPr>
            <a:r>
              <a:rPr lang="en"/>
              <a:t>-Technology</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28"/>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Using Yoga as Our Primary Tool to Build Resilience</a:t>
            </a:r>
            <a:endParaRPr/>
          </a:p>
        </p:txBody>
      </p:sp>
      <p:sp>
        <p:nvSpPr>
          <p:cNvPr id="150" name="Google Shape;150;p28"/>
          <p:cNvSpPr txBox="1"/>
          <p:nvPr/>
        </p:nvSpPr>
        <p:spPr>
          <a:xfrm>
            <a:off x="197800" y="875175"/>
            <a:ext cx="8244600" cy="395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Proxima Nova"/>
                <a:ea typeface="Proxima Nova"/>
                <a:cs typeface="Proxima Nova"/>
                <a:sym typeface="Proxima Nova"/>
              </a:rPr>
              <a:t>Why Yoga?</a:t>
            </a:r>
            <a:endParaRPr b="1">
              <a:latin typeface="Proxima Nova"/>
              <a:ea typeface="Proxima Nova"/>
              <a:cs typeface="Proxima Nova"/>
              <a:sym typeface="Proxima Nova"/>
            </a:endParaRPr>
          </a:p>
          <a:p>
            <a:pPr marL="0" lvl="0" indent="0" algn="l" rtl="0">
              <a:lnSpc>
                <a:spcPct val="115000"/>
              </a:lnSpc>
              <a:spcBef>
                <a:spcPts val="0"/>
              </a:spcBef>
              <a:spcAft>
                <a:spcPts val="0"/>
              </a:spcAft>
              <a:buNone/>
            </a:pP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b="1">
                <a:latin typeface="Proxima Nova"/>
                <a:ea typeface="Proxima Nova"/>
                <a:cs typeface="Proxima Nova"/>
                <a:sym typeface="Proxima Nova"/>
              </a:rPr>
              <a:t>Yoga is accessible and adaptable</a:t>
            </a: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a:latin typeface="Proxima Nova"/>
                <a:ea typeface="Proxima Nova"/>
                <a:cs typeface="Proxima Nova"/>
                <a:sym typeface="Proxima Nova"/>
              </a:rPr>
              <a:t>It’s a tool that can easily be accommodated or modified to meet the needs of the student.</a:t>
            </a:r>
            <a:endParaRPr>
              <a:latin typeface="Proxima Nova"/>
              <a:ea typeface="Proxima Nova"/>
              <a:cs typeface="Proxima Nova"/>
              <a:sym typeface="Proxima Nova"/>
            </a:endParaRPr>
          </a:p>
          <a:p>
            <a:pPr marL="0" lvl="0" indent="0" algn="l" rtl="0">
              <a:lnSpc>
                <a:spcPct val="115000"/>
              </a:lnSpc>
              <a:spcBef>
                <a:spcPts val="0"/>
              </a:spcBef>
              <a:spcAft>
                <a:spcPts val="0"/>
              </a:spcAft>
              <a:buNone/>
            </a:pPr>
            <a:r>
              <a:rPr lang="en" b="1">
                <a:latin typeface="Proxima Nova"/>
                <a:ea typeface="Proxima Nova"/>
                <a:cs typeface="Proxima Nova"/>
                <a:sym typeface="Proxima Nova"/>
              </a:rPr>
              <a:t>Yoga can be done in small time increments</a:t>
            </a: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a:latin typeface="Proxima Nova"/>
                <a:ea typeface="Proxima Nova"/>
                <a:cs typeface="Proxima Nova"/>
                <a:sym typeface="Proxima Nova"/>
              </a:rPr>
              <a:t>It can be done in 5-10 minute increments throughout the school day to support social emotional development and overall student learning so students can potentially access their own personal Window of Tolerance.</a:t>
            </a:r>
            <a:endParaRPr>
              <a:latin typeface="Proxima Nova"/>
              <a:ea typeface="Proxima Nova"/>
              <a:cs typeface="Proxima Nova"/>
              <a:sym typeface="Proxima Nova"/>
            </a:endParaRPr>
          </a:p>
          <a:p>
            <a:pPr marL="0" lvl="0" indent="0" algn="l" rtl="0">
              <a:lnSpc>
                <a:spcPct val="115000"/>
              </a:lnSpc>
              <a:spcBef>
                <a:spcPts val="0"/>
              </a:spcBef>
              <a:spcAft>
                <a:spcPts val="0"/>
              </a:spcAft>
              <a:buNone/>
            </a:pPr>
            <a:r>
              <a:rPr lang="en" b="1">
                <a:latin typeface="Proxima Nova"/>
                <a:ea typeface="Proxima Nova"/>
                <a:cs typeface="Proxima Nova"/>
                <a:sym typeface="Proxima Nova"/>
              </a:rPr>
              <a:t>Yoga can easily be embedded into the classroom with chair yoga or mindfulness practices that promote</a:t>
            </a:r>
            <a:r>
              <a:rPr lang="en">
                <a:latin typeface="Proxima Nova"/>
                <a:ea typeface="Proxima Nova"/>
                <a:cs typeface="Proxima Nova"/>
                <a:sym typeface="Proxima Nova"/>
              </a:rPr>
              <a:t> r</a:t>
            </a:r>
            <a:r>
              <a:rPr lang="en" b="1">
                <a:latin typeface="Proxima Nova"/>
                <a:ea typeface="Proxima Nova"/>
                <a:cs typeface="Proxima Nova"/>
                <a:sym typeface="Proxima Nova"/>
              </a:rPr>
              <a:t>elationship building </a:t>
            </a: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a:latin typeface="Proxima Nova"/>
                <a:ea typeface="Proxima Nova"/>
                <a:cs typeface="Proxima Nova"/>
                <a:sym typeface="Proxima Nova"/>
              </a:rPr>
              <a:t>We have potential to support our students ability to maintain their window of tolerance by embedding the skills into their school day with mindfulness practices (mindfulness journaling, play dough, mindful breathing) or doing chair yoga at their desk alongside their peers</a:t>
            </a:r>
            <a:endParaRPr>
              <a:latin typeface="Proxima Nova"/>
              <a:ea typeface="Proxima Nova"/>
              <a:cs typeface="Proxima Nova"/>
              <a:sym typeface="Proxima Nova"/>
            </a:endParaRPr>
          </a:p>
          <a:p>
            <a:pPr marL="0" lvl="0" indent="0" algn="l" rtl="0">
              <a:lnSpc>
                <a:spcPct val="115000"/>
              </a:lnSpc>
              <a:spcBef>
                <a:spcPts val="0"/>
              </a:spcBef>
              <a:spcAft>
                <a:spcPts val="0"/>
              </a:spcAft>
              <a:buNone/>
            </a:pPr>
            <a:r>
              <a:rPr lang="en" b="1">
                <a:latin typeface="Proxima Nova"/>
                <a:ea typeface="Proxima Nova"/>
                <a:cs typeface="Proxima Nova"/>
                <a:sym typeface="Proxima Nova"/>
              </a:rPr>
              <a:t>Yoga can be used to directly teach academic skills</a:t>
            </a: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a:latin typeface="Proxima Nova"/>
                <a:ea typeface="Proxima Nova"/>
                <a:cs typeface="Proxima Nova"/>
                <a:sym typeface="Proxima Nova"/>
              </a:rPr>
              <a:t>It can easily be embedded into a teacher’s lesson to promote academic learning and social emotional inclusion</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9"/>
          <p:cNvSpPr txBox="1">
            <a:spLocks noGrp="1"/>
          </p:cNvSpPr>
          <p:nvPr>
            <p:ph type="title"/>
          </p:nvPr>
        </p:nvSpPr>
        <p:spPr>
          <a:xfrm>
            <a:off x="221775" y="1662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Yoga Activities for the Classroom</a:t>
            </a:r>
            <a:endParaRPr/>
          </a:p>
        </p:txBody>
      </p:sp>
      <p:sp>
        <p:nvSpPr>
          <p:cNvPr id="156" name="Google Shape;156;p29"/>
          <p:cNvSpPr txBox="1"/>
          <p:nvPr/>
        </p:nvSpPr>
        <p:spPr>
          <a:xfrm>
            <a:off x="593475" y="1115025"/>
            <a:ext cx="8263800" cy="379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p:txBody>
      </p:sp>
      <p:sp>
        <p:nvSpPr>
          <p:cNvPr id="157" name="Google Shape;157;p29"/>
          <p:cNvSpPr txBox="1"/>
          <p:nvPr/>
        </p:nvSpPr>
        <p:spPr>
          <a:xfrm>
            <a:off x="242800" y="1016100"/>
            <a:ext cx="8830200" cy="39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roxima Nova"/>
                <a:ea typeface="Proxima Nova"/>
                <a:cs typeface="Proxima Nova"/>
                <a:sym typeface="Proxima Nova"/>
              </a:rPr>
              <a:t>-Mudras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-Yoga Spinner</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a:t>
            </a:r>
            <a:endParaRPr>
              <a:latin typeface="Proxima Nova"/>
              <a:ea typeface="Proxima Nova"/>
              <a:cs typeface="Proxima Nova"/>
              <a:sym typeface="Proxima Nova"/>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0"/>
          <p:cNvSpPr txBox="1">
            <a:spLocks noGrp="1"/>
          </p:cNvSpPr>
          <p:nvPr>
            <p:ph type="title"/>
          </p:nvPr>
        </p:nvSpPr>
        <p:spPr>
          <a:xfrm>
            <a:off x="289650" y="583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Mindfulness</a:t>
            </a:r>
            <a:endParaRPr/>
          </a:p>
        </p:txBody>
      </p:sp>
      <p:sp>
        <p:nvSpPr>
          <p:cNvPr id="163" name="Google Shape;163;p30"/>
          <p:cNvSpPr txBox="1"/>
          <p:nvPr/>
        </p:nvSpPr>
        <p:spPr>
          <a:xfrm>
            <a:off x="503550" y="1222925"/>
            <a:ext cx="8092800" cy="343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p:txBody>
      </p:sp>
      <p:sp>
        <p:nvSpPr>
          <p:cNvPr id="164" name="Google Shape;164;p30"/>
          <p:cNvSpPr txBox="1"/>
          <p:nvPr/>
        </p:nvSpPr>
        <p:spPr>
          <a:xfrm>
            <a:off x="898950" y="674375"/>
            <a:ext cx="7697400" cy="332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a:latin typeface="Proxima Nova"/>
                <a:ea typeface="Proxima Nova"/>
                <a:cs typeface="Proxima Nova"/>
                <a:sym typeface="Proxima Nova"/>
              </a:rPr>
              <a:t>Why Mindfulness?</a:t>
            </a:r>
            <a:endParaRPr b="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Mindfulness can support student’s ability to expand their awareness beyond their survival responses within the scope of their normal routine.</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b="1">
                <a:latin typeface="Proxima Nova"/>
                <a:ea typeface="Proxima Nova"/>
                <a:cs typeface="Proxima Nova"/>
                <a:sym typeface="Proxima Nova"/>
              </a:rPr>
              <a:t>Can Improve Emotional Regulation</a:t>
            </a:r>
            <a:endParaRPr b="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Students can use mindfulness activities to become self-aware of the names of emotions and how emotions show up in their day to day interactions.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If it’s accessible, teacher can also teach mindful breathing techniques within their educational routine</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b="1">
                <a:latin typeface="Proxima Nova"/>
                <a:ea typeface="Proxima Nova"/>
                <a:cs typeface="Proxima Nova"/>
                <a:sym typeface="Proxima Nova"/>
              </a:rPr>
              <a:t>Has potential to improve social and communication skills</a:t>
            </a:r>
            <a:endParaRPr b="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Mindful journaling activities can help students cultivate social emotional language awareness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b="1">
                <a:latin typeface="Proxima Nova"/>
                <a:ea typeface="Proxima Nova"/>
                <a:cs typeface="Proxima Nova"/>
                <a:sym typeface="Proxima Nova"/>
              </a:rPr>
              <a:t>Can support teaching decision making skills</a:t>
            </a:r>
            <a:endParaRPr b="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Mindfulness can also support students plant the seeds for making pos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b="1">
                <a:latin typeface="Proxima Nova"/>
                <a:ea typeface="Proxima Nova"/>
                <a:cs typeface="Proxima Nova"/>
                <a:sym typeface="Proxima Nova"/>
              </a:rPr>
              <a:t>Easy to adapt into a lesson plan for teachers</a:t>
            </a:r>
            <a:endParaRPr b="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Much like yoga, mindfulness can be used in 2-10 minute increments within the classroom with mindful journaling activities, group questions, etc.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 Technology</a:t>
            </a:r>
            <a:endParaRPr/>
          </a:p>
        </p:txBody>
      </p:sp>
      <p:sp>
        <p:nvSpPr>
          <p:cNvPr id="170" name="Google Shape;170;p31"/>
          <p:cNvSpPr txBox="1"/>
          <p:nvPr/>
        </p:nvSpPr>
        <p:spPr>
          <a:xfrm>
            <a:off x="350700" y="1231925"/>
            <a:ext cx="8569500" cy="3614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Proxima Nova"/>
              <a:ea typeface="Proxima Nova"/>
              <a:cs typeface="Proxima Nova"/>
              <a:sym typeface="Proxima Nova"/>
            </a:endParaRPr>
          </a:p>
        </p:txBody>
      </p:sp>
      <p:sp>
        <p:nvSpPr>
          <p:cNvPr id="171" name="Google Shape;171;p31"/>
          <p:cNvSpPr txBox="1"/>
          <p:nvPr/>
        </p:nvSpPr>
        <p:spPr>
          <a:xfrm>
            <a:off x="332250" y="1097050"/>
            <a:ext cx="8479500" cy="363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roxima Nova"/>
                <a:ea typeface="Proxima Nova"/>
                <a:cs typeface="Proxima Nova"/>
                <a:sym typeface="Proxima Nova"/>
              </a:rPr>
              <a:t> </a:t>
            </a:r>
            <a:endParaRPr>
              <a:latin typeface="Proxima Nova"/>
              <a:ea typeface="Proxima Nova"/>
              <a:cs typeface="Proxima Nova"/>
              <a:sym typeface="Proxima Nova"/>
            </a:endParaRPr>
          </a:p>
        </p:txBody>
      </p:sp>
      <p:sp>
        <p:nvSpPr>
          <p:cNvPr id="172" name="Google Shape;172;p31"/>
          <p:cNvSpPr txBox="1"/>
          <p:nvPr/>
        </p:nvSpPr>
        <p:spPr>
          <a:xfrm>
            <a:off x="215800" y="1159975"/>
            <a:ext cx="8758200" cy="37587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Embedding technology, both educational and assistive, can support a student with neurodiversity in practicing their mindfulness skills using  technology</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Students with a dedicated assistive technology device also benefit since discerning when it’s appropriate for them to use their device is a mindfulness practice all in one</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Combining Technology and mindfulness also teaches all students mindful use of technology</a:t>
            </a:r>
            <a:endParaRPr>
              <a:latin typeface="Proxima Nova"/>
              <a:ea typeface="Proxima Nova"/>
              <a:cs typeface="Proxima Nova"/>
              <a:sym typeface="Proxima Nova"/>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body" idx="1"/>
          </p:nvPr>
        </p:nvSpPr>
        <p:spPr>
          <a:xfrm>
            <a:off x="311700" y="61295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sz="1000">
              <a:solidFill>
                <a:srgbClr val="000000"/>
              </a:solidFill>
              <a:highlight>
                <a:srgbClr val="FFFFFF"/>
              </a:highlight>
              <a:latin typeface="Arial"/>
              <a:ea typeface="Arial"/>
              <a:cs typeface="Arial"/>
              <a:sym typeface="Arial"/>
            </a:endParaRPr>
          </a:p>
          <a:p>
            <a:pPr marL="0" lvl="0" indent="0" algn="l" rtl="0">
              <a:spcBef>
                <a:spcPts val="1600"/>
              </a:spcBef>
              <a:spcAft>
                <a:spcPts val="0"/>
              </a:spcAft>
              <a:buNone/>
            </a:pPr>
            <a:endParaRPr sz="1400" i="1">
              <a:solidFill>
                <a:srgbClr val="000000"/>
              </a:solidFill>
              <a:highlight>
                <a:srgbClr val="FFFFFF"/>
              </a:highlight>
              <a:latin typeface="Arial"/>
              <a:ea typeface="Arial"/>
              <a:cs typeface="Arial"/>
              <a:sym typeface="Arial"/>
            </a:endParaRPr>
          </a:p>
          <a:p>
            <a:pPr marL="0" lvl="0" indent="0" algn="l" rtl="0">
              <a:spcBef>
                <a:spcPts val="1600"/>
              </a:spcBef>
              <a:spcAft>
                <a:spcPts val="0"/>
              </a:spcAft>
              <a:buNone/>
            </a:pPr>
            <a:r>
              <a:rPr lang="en" sz="1400" i="1">
                <a:solidFill>
                  <a:srgbClr val="000000"/>
                </a:solidFill>
                <a:highlight>
                  <a:srgbClr val="FFFFFF"/>
                </a:highlight>
                <a:latin typeface="Arial"/>
                <a:ea typeface="Arial"/>
                <a:cs typeface="Arial"/>
                <a:sym typeface="Arial"/>
              </a:rPr>
              <a:t>The idea of neurodiversity is really a paradigm shift in how we think about kids in special education. Instead of regarding these students as suffering from deficit, disease, or dysfunction, neurodiversity suggests that we speak about their strengths. Neurodiversity urges us to discuss brain diversity using the same kind of discourse that we employ when we talk about biodiversity and cultural diversity.</a:t>
            </a:r>
            <a:endParaRPr sz="1400" i="1">
              <a:solidFill>
                <a:srgbClr val="000000"/>
              </a:solidFill>
              <a:highlight>
                <a:srgbClr val="FFFFFF"/>
              </a:highlight>
              <a:latin typeface="Arial"/>
              <a:ea typeface="Arial"/>
              <a:cs typeface="Arial"/>
              <a:sym typeface="Arial"/>
            </a:endParaRPr>
          </a:p>
          <a:p>
            <a:pPr marL="0" lvl="0" indent="0" algn="l" rtl="0">
              <a:spcBef>
                <a:spcPts val="1600"/>
              </a:spcBef>
              <a:spcAft>
                <a:spcPts val="0"/>
              </a:spcAft>
              <a:buNone/>
            </a:pPr>
            <a:endParaRPr sz="1400" i="1">
              <a:solidFill>
                <a:srgbClr val="000000"/>
              </a:solidFill>
              <a:highlight>
                <a:srgbClr val="FFFFFF"/>
              </a:highlight>
              <a:latin typeface="Arial"/>
              <a:ea typeface="Arial"/>
              <a:cs typeface="Arial"/>
              <a:sym typeface="Arial"/>
            </a:endParaRPr>
          </a:p>
          <a:p>
            <a:pPr marL="0" lvl="0" indent="0" algn="l" rtl="0">
              <a:spcBef>
                <a:spcPts val="1600"/>
              </a:spcBef>
              <a:spcAft>
                <a:spcPts val="0"/>
              </a:spcAft>
              <a:buNone/>
            </a:pPr>
            <a:r>
              <a:rPr lang="en" sz="1400" i="1">
                <a:solidFill>
                  <a:srgbClr val="000000"/>
                </a:solidFill>
                <a:highlight>
                  <a:srgbClr val="FFFFFF"/>
                </a:highlight>
                <a:latin typeface="Arial"/>
                <a:ea typeface="Arial"/>
                <a:cs typeface="Arial"/>
                <a:sym typeface="Arial"/>
              </a:rPr>
              <a:t>-ASCD, “Neurodiversity in the Classroom”</a:t>
            </a:r>
            <a:endParaRPr sz="1400" i="1">
              <a:solidFill>
                <a:srgbClr val="000000"/>
              </a:solidFill>
              <a:highlight>
                <a:srgbClr val="FFFFFF"/>
              </a:highlight>
              <a:latin typeface="Arial"/>
              <a:ea typeface="Arial"/>
              <a:cs typeface="Arial"/>
              <a:sym typeface="Arial"/>
            </a:endParaRPr>
          </a:p>
          <a:p>
            <a:pPr marL="0" lvl="0" indent="0" algn="l" rtl="0">
              <a:spcBef>
                <a:spcPts val="1600"/>
              </a:spcBef>
              <a:spcAft>
                <a:spcPts val="0"/>
              </a:spcAft>
              <a:buNone/>
            </a:pPr>
            <a:endParaRPr sz="1000">
              <a:solidFill>
                <a:srgbClr val="000000"/>
              </a:solidFill>
              <a:highlight>
                <a:srgbClr val="FFFFFF"/>
              </a:highlight>
              <a:latin typeface="Arial"/>
              <a:ea typeface="Arial"/>
              <a:cs typeface="Arial"/>
              <a:sym typeface="Arial"/>
            </a:endParaRPr>
          </a:p>
          <a:p>
            <a:pPr marL="0" lvl="0" indent="0" algn="l" rtl="0">
              <a:spcBef>
                <a:spcPts val="1600"/>
              </a:spcBef>
              <a:spcAft>
                <a:spcPts val="1600"/>
              </a:spcAft>
              <a:buNone/>
            </a:pPr>
            <a:r>
              <a:rPr lang="en" sz="1000">
                <a:solidFill>
                  <a:srgbClr val="000000"/>
                </a:solidFill>
                <a:highlight>
                  <a:srgbClr val="FFFFFF"/>
                </a:highlight>
                <a:latin typeface="Arial"/>
                <a:ea typeface="Arial"/>
                <a:cs typeface="Arial"/>
                <a:sym typeface="Arial"/>
              </a:rPr>
              <a:t>-</a:t>
            </a:r>
            <a:endParaRPr sz="1000">
              <a:solidFill>
                <a:srgbClr val="000000"/>
              </a:solidFill>
              <a:highlight>
                <a:srgbClr val="FFFFFF"/>
              </a:highlight>
              <a:latin typeface="Arial"/>
              <a:ea typeface="Arial"/>
              <a:cs typeface="Arial"/>
              <a:sym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2"/>
          <p:cNvSpPr txBox="1">
            <a:spLocks noGrp="1"/>
          </p:cNvSpPr>
          <p:nvPr>
            <p:ph type="title"/>
          </p:nvPr>
        </p:nvSpPr>
        <p:spPr>
          <a:xfrm>
            <a:off x="311700" y="3101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Mindful Use of Technology</a:t>
            </a:r>
            <a:endParaRPr/>
          </a:p>
        </p:txBody>
      </p:sp>
      <p:sp>
        <p:nvSpPr>
          <p:cNvPr id="178" name="Google Shape;178;p32"/>
          <p:cNvSpPr txBox="1"/>
          <p:nvPr/>
        </p:nvSpPr>
        <p:spPr>
          <a:xfrm>
            <a:off x="311700" y="1321825"/>
            <a:ext cx="8704500" cy="3453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Blending mindfulness with technology, we can inclusively teach our students that they have the ability to control technology and not be controlled by it</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When students are using the technology within the classroom and/or their own assistive technology, teachers can facilitate a simple mindful practice by simply asking their students a few of the following statements: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
                <a:latin typeface="Proxima Nova"/>
                <a:ea typeface="Proxima Nova"/>
                <a:cs typeface="Proxima Nova"/>
                <a:sym typeface="Proxima Nova"/>
              </a:rPr>
              <a:t> Do you ever check in with the state of your mind as you engage with technology?</a:t>
            </a: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
                <a:latin typeface="Proxima Nova"/>
                <a:ea typeface="Proxima Nova"/>
                <a:cs typeface="Proxima Nova"/>
                <a:sym typeface="Proxima Nova"/>
              </a:rPr>
              <a:t> If you use assistive technology, check in with your mind to consider how you will determine when you will be using your device. What words, sensations, texture or colors might be present for you?</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rabicPeriod"/>
            </a:pPr>
            <a:r>
              <a:rPr lang="en">
                <a:latin typeface="Proxima Nova"/>
                <a:ea typeface="Proxima Nova"/>
                <a:cs typeface="Proxima Nova"/>
                <a:sym typeface="Proxima Nova"/>
              </a:rPr>
              <a:t>Perhaps every time we hear a beep, it can remind us to check in with our breath, our mind and our bodies.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endParaRPr>
              <a:latin typeface="Proxima Nova"/>
              <a:ea typeface="Proxima Nova"/>
              <a:cs typeface="Proxima Nova"/>
              <a:sym typeface="Proxima Nova"/>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3"/>
          <p:cNvSpPr txBox="1">
            <a:spLocks noGrp="1"/>
          </p:cNvSpPr>
          <p:nvPr>
            <p:ph type="title"/>
          </p:nvPr>
        </p:nvSpPr>
        <p:spPr>
          <a:xfrm>
            <a:off x="311700" y="85725"/>
            <a:ext cx="8520600" cy="5727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Inclusion Circles</a:t>
            </a:r>
            <a:endParaRPr/>
          </a:p>
        </p:txBody>
      </p:sp>
      <p:sp>
        <p:nvSpPr>
          <p:cNvPr id="184" name="Google Shape;184;p3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r>
              <a:rPr lang="en"/>
              <a:t>-</a:t>
            </a:r>
            <a:endParaRPr/>
          </a:p>
        </p:txBody>
      </p:sp>
      <p:sp>
        <p:nvSpPr>
          <p:cNvPr id="185" name="Google Shape;185;p33"/>
          <p:cNvSpPr txBox="1"/>
          <p:nvPr/>
        </p:nvSpPr>
        <p:spPr>
          <a:xfrm>
            <a:off x="255450" y="658425"/>
            <a:ext cx="8528400" cy="36780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Circles can be content based</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It can provide a space for  emotional, social and moral development</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It is routine and can facilitate modeling and teaching empathy in both a direct and student lead </a:t>
            </a:r>
            <a:endParaRPr>
              <a:latin typeface="Proxima Nova"/>
              <a:ea typeface="Proxima Nova"/>
              <a:cs typeface="Proxima Nova"/>
              <a:sym typeface="Proxima Nova"/>
            </a:endParaRPr>
          </a:p>
          <a:p>
            <a:pPr marL="457200" lvl="0" indent="0" algn="l" rtl="0">
              <a:spcBef>
                <a:spcPts val="0"/>
              </a:spcBef>
              <a:spcAft>
                <a:spcPts val="0"/>
              </a:spcAft>
              <a:buNone/>
            </a:pPr>
            <a:r>
              <a:rPr lang="en">
                <a:latin typeface="Proxima Nova"/>
                <a:ea typeface="Proxima Nova"/>
                <a:cs typeface="Proxima Nova"/>
                <a:sym typeface="Proxima Nova"/>
              </a:rPr>
              <a:t>approach</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Circles promote a trauma-sensitive learning environment for administration, teachers and students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Possible Topics for Inclusion Circles: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Parent/Teacher Involvement </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Math Circles</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What is Friendship</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Gossip</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Positive Relationship Building </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Mindful Use of Technology Circle</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Yoga Circle</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Self-Care Circle</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Welcome Back after Classroom Absence Circle</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Finding Out What Students Already Know (Pre-Test Circle)</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b="1">
                <a:latin typeface="Proxima Nova"/>
                <a:ea typeface="Proxima Nova"/>
                <a:cs typeface="Proxima Nova"/>
                <a:sym typeface="Proxima Nova"/>
              </a:rPr>
              <a:t>-ideas from the book Circle Forward</a:t>
            </a:r>
            <a:endParaRPr b="1">
              <a:latin typeface="Proxima Nova"/>
              <a:ea typeface="Proxima Nova"/>
              <a:cs typeface="Proxima Nova"/>
              <a:sym typeface="Proxima Nova"/>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4"/>
          <p:cNvSpPr txBox="1">
            <a:spLocks noGrp="1"/>
          </p:cNvSpPr>
          <p:nvPr>
            <p:ph type="title"/>
          </p:nvPr>
        </p:nvSpPr>
        <p:spPr>
          <a:xfrm>
            <a:off x="481900" y="2842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Structure of an Inclusion Circle</a:t>
            </a:r>
            <a:endParaRPr/>
          </a:p>
        </p:txBody>
      </p:sp>
      <p:sp>
        <p:nvSpPr>
          <p:cNvPr id="191" name="Google Shape;191;p34"/>
          <p:cNvSpPr txBox="1"/>
          <p:nvPr/>
        </p:nvSpPr>
        <p:spPr>
          <a:xfrm>
            <a:off x="368925" y="1022025"/>
            <a:ext cx="8093400" cy="37443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Group Guidelines (students help come up with rules and are guided by adult)</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Check-In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-Giving adults and students and opportunity to check in with where they are</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Mindful Moment</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1-2 questions to facilitate discussion questions on building positive relationships and teaching empathy (teachers also need to participate in the circle)</a:t>
            </a: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3-4 Content/Community Building related questions </a:t>
            </a: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AutoNum type="alphaUcPeriod"/>
            </a:pPr>
            <a:r>
              <a:rPr lang="en">
                <a:latin typeface="Proxima Nova"/>
                <a:ea typeface="Proxima Nova"/>
                <a:cs typeface="Proxima Nova"/>
                <a:sym typeface="Proxima Nova"/>
              </a:rPr>
              <a:t>Check out-</a:t>
            </a:r>
            <a:endParaRPr>
              <a:latin typeface="Proxima Nova"/>
              <a:ea typeface="Proxima Nova"/>
              <a:cs typeface="Proxima Nova"/>
              <a:sym typeface="Proxima Nova"/>
            </a:endParaRPr>
          </a:p>
          <a:p>
            <a:pPr marL="457200" lvl="0" indent="0" algn="l" rtl="0">
              <a:spcBef>
                <a:spcPts val="0"/>
              </a:spcBef>
              <a:spcAft>
                <a:spcPts val="0"/>
              </a:spcAft>
              <a:buNone/>
            </a:pPr>
            <a:r>
              <a:rPr lang="en">
                <a:latin typeface="Proxima Nova"/>
                <a:ea typeface="Proxima Nova"/>
                <a:cs typeface="Proxima Nova"/>
                <a:sym typeface="Proxima Nova"/>
              </a:rPr>
              <a:t>Ask questions such as: </a:t>
            </a:r>
            <a:endParaRPr>
              <a:latin typeface="Proxima Nova"/>
              <a:ea typeface="Proxima Nova"/>
              <a:cs typeface="Proxima Nova"/>
              <a:sym typeface="Proxima Nova"/>
            </a:endParaRPr>
          </a:p>
          <a:p>
            <a:pPr marL="457200" lvl="0" indent="0" algn="l" rtl="0">
              <a:spcBef>
                <a:spcPts val="0"/>
              </a:spcBef>
              <a:spcAft>
                <a:spcPts val="0"/>
              </a:spcAft>
              <a:buNone/>
            </a:pPr>
            <a:r>
              <a:rPr lang="en" i="1">
                <a:latin typeface="Proxima Nova"/>
                <a:ea typeface="Proxima Nova"/>
                <a:cs typeface="Proxima Nova"/>
                <a:sym typeface="Proxima Nova"/>
              </a:rPr>
              <a:t>-What was something you liked about circle today?</a:t>
            </a:r>
            <a:endParaRPr i="1">
              <a:latin typeface="Proxima Nova"/>
              <a:ea typeface="Proxima Nova"/>
              <a:cs typeface="Proxima Nova"/>
              <a:sym typeface="Proxima Nova"/>
            </a:endParaRPr>
          </a:p>
          <a:p>
            <a:pPr marL="457200" lvl="0" indent="0" algn="l" rtl="0">
              <a:spcBef>
                <a:spcPts val="0"/>
              </a:spcBef>
              <a:spcAft>
                <a:spcPts val="0"/>
              </a:spcAft>
              <a:buNone/>
            </a:pPr>
            <a:r>
              <a:rPr lang="en" i="1">
                <a:latin typeface="Proxima Nova"/>
                <a:ea typeface="Proxima Nova"/>
                <a:cs typeface="Proxima Nova"/>
                <a:sym typeface="Proxima Nova"/>
              </a:rPr>
              <a:t>-Was there something you didn’t like?</a:t>
            </a:r>
            <a:endParaRPr i="1">
              <a:latin typeface="Proxima Nova"/>
              <a:ea typeface="Proxima Nova"/>
              <a:cs typeface="Proxima Nova"/>
              <a:sym typeface="Proxima Nova"/>
            </a:endParaRPr>
          </a:p>
          <a:p>
            <a:pPr marL="457200" lvl="0" indent="0" algn="l" rtl="0">
              <a:spcBef>
                <a:spcPts val="0"/>
              </a:spcBef>
              <a:spcAft>
                <a:spcPts val="0"/>
              </a:spcAft>
              <a:buNone/>
            </a:pPr>
            <a:r>
              <a:rPr lang="en" i="1">
                <a:latin typeface="Proxima Nova"/>
                <a:ea typeface="Proxima Nova"/>
                <a:cs typeface="Proxima Nova"/>
                <a:sym typeface="Proxima Nova"/>
              </a:rPr>
              <a:t>-Is there something you would like to do different next time</a:t>
            </a:r>
            <a:endParaRPr i="1">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3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Resources</a:t>
            </a:r>
            <a:endParaRPr/>
          </a:p>
        </p:txBody>
      </p:sp>
      <p:sp>
        <p:nvSpPr>
          <p:cNvPr id="197" name="Google Shape;197;p35"/>
          <p:cNvSpPr txBox="1"/>
          <p:nvPr/>
        </p:nvSpPr>
        <p:spPr>
          <a:xfrm>
            <a:off x="451975" y="1204075"/>
            <a:ext cx="6583800" cy="768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Neurodiversity in the Classroom</a:t>
            </a:r>
            <a:endParaRPr/>
          </a:p>
          <a:p>
            <a:pPr marL="0" lvl="0" indent="0" algn="l" rtl="0">
              <a:spcBef>
                <a:spcPts val="0"/>
              </a:spcBef>
              <a:spcAft>
                <a:spcPts val="0"/>
              </a:spcAft>
              <a:buNone/>
            </a:pPr>
            <a:endParaRPr/>
          </a:p>
          <a:p>
            <a:pPr marL="0" lvl="0" indent="0" algn="l" rtl="0">
              <a:spcBef>
                <a:spcPts val="0"/>
              </a:spcBef>
              <a:spcAft>
                <a:spcPts val="0"/>
              </a:spcAft>
              <a:buNone/>
            </a:pPr>
            <a:r>
              <a:rPr lang="en" sz="1100" u="sng">
                <a:solidFill>
                  <a:schemeClr val="hlink"/>
                </a:solidFill>
                <a:hlinkClick r:id="rId3"/>
              </a:rPr>
              <a:t>http://www.ascd.org/publications/books/113017/chapters/Neurodiversity@-The-New-Diversity.aspx</a:t>
            </a:r>
            <a:endParaRPr>
              <a:latin typeface="Proxima Nova"/>
              <a:ea typeface="Proxima Nova"/>
              <a:cs typeface="Proxima Nova"/>
              <a:sym typeface="Proxima Nova"/>
            </a:endParaRPr>
          </a:p>
        </p:txBody>
      </p:sp>
      <p:sp>
        <p:nvSpPr>
          <p:cNvPr id="198" name="Google Shape;198;p35"/>
          <p:cNvSpPr txBox="1"/>
          <p:nvPr/>
        </p:nvSpPr>
        <p:spPr>
          <a:xfrm>
            <a:off x="406225" y="2222825"/>
            <a:ext cx="6675300" cy="1182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roxima Nova"/>
                <a:ea typeface="Proxima Nova"/>
                <a:cs typeface="Proxima Nova"/>
                <a:sym typeface="Proxima Nova"/>
              </a:rPr>
              <a:t>Neurodiversity: What You Need to Know</a:t>
            </a:r>
            <a:endParaRPr>
              <a:latin typeface="Proxima Nova"/>
              <a:ea typeface="Proxima Nova"/>
              <a:cs typeface="Proxima Nova"/>
              <a:sym typeface="Proxima Nova"/>
            </a:endParaRPr>
          </a:p>
          <a:p>
            <a:pPr marL="0" lvl="0" indent="0" algn="l" rtl="0">
              <a:spcBef>
                <a:spcPts val="0"/>
              </a:spcBef>
              <a:spcAft>
                <a:spcPts val="0"/>
              </a:spcAft>
              <a:buNone/>
            </a:pPr>
            <a:r>
              <a:rPr lang="en" sz="1100" u="sng">
                <a:solidFill>
                  <a:schemeClr val="hlink"/>
                </a:solidFill>
                <a:hlinkClick r:id="rId4"/>
              </a:rPr>
              <a:t>https://www.understood.org/en/friends-feelings/empowering-your-child/building-on-strengths/neurodiversity-what-you-need-to-know</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u="sng">
                <a:solidFill>
                  <a:schemeClr val="hlink"/>
                </a:solidFill>
                <a:latin typeface="Proxima Nova"/>
                <a:ea typeface="Proxima Nova"/>
                <a:cs typeface="Proxima Nova"/>
                <a:sym typeface="Proxima Nova"/>
                <a:hlinkClick r:id="rId5"/>
              </a:rPr>
              <a:t>Teach, Breathe, Learn</a:t>
            </a:r>
            <a:r>
              <a:rPr lang="en">
                <a:latin typeface="Proxima Nova"/>
                <a:ea typeface="Proxima Nova"/>
                <a:cs typeface="Proxima Nova"/>
                <a:sym typeface="Proxima Nova"/>
              </a:rPr>
              <a:t>: </a:t>
            </a:r>
            <a:r>
              <a:rPr lang="en" u="sng">
                <a:solidFill>
                  <a:schemeClr val="hlink"/>
                </a:solidFill>
                <a:latin typeface="Proxima Nova"/>
                <a:ea typeface="Proxima Nova"/>
                <a:cs typeface="Proxima Nova"/>
                <a:sym typeface="Proxima Nova"/>
                <a:hlinkClick r:id="rId5"/>
              </a:rPr>
              <a:t>Mindfulness In and Out of the Classroom</a:t>
            </a:r>
            <a:r>
              <a:rPr lang="en">
                <a:latin typeface="Proxima Nova"/>
                <a:ea typeface="Proxima Nova"/>
                <a:cs typeface="Proxima Nova"/>
                <a:sym typeface="Proxima Nova"/>
              </a:rPr>
              <a:t> </a:t>
            </a: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 by Meena Srivinivasan</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Circle Forward: Building Restorative School Community by Carolyn-Watson</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Contact</a:t>
            </a:r>
            <a:endParaRPr/>
          </a:p>
        </p:txBody>
      </p:sp>
      <p:sp>
        <p:nvSpPr>
          <p:cNvPr id="204" name="Google Shape;204;p36"/>
          <p:cNvSpPr txBox="1"/>
          <p:nvPr/>
        </p:nvSpPr>
        <p:spPr>
          <a:xfrm>
            <a:off x="2574900" y="1288750"/>
            <a:ext cx="6569100" cy="1534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roxima Nova"/>
                <a:ea typeface="Proxima Nova"/>
                <a:cs typeface="Proxima Nova"/>
                <a:sym typeface="Proxima Nova"/>
              </a:rPr>
              <a:t>Julie Johnson</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Special School District of St. Louis County</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u="sng">
                <a:solidFill>
                  <a:schemeClr val="hlink"/>
                </a:solidFill>
                <a:latin typeface="Proxima Nova"/>
                <a:ea typeface="Proxima Nova"/>
                <a:cs typeface="Proxima Nova"/>
                <a:sym typeface="Proxima Nova"/>
                <a:hlinkClick r:id="rId3"/>
              </a:rPr>
              <a:t>jajohnson@ssdmo.org</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Natashas Baebler</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UD for Yoga</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natasha@udforyoga.com</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415225" y="890900"/>
            <a:ext cx="8114400" cy="2445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800"/>
              <a:t>The Pitfalls of not Addressing Neurodiversity</a:t>
            </a:r>
            <a:endParaRPr sz="48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title"/>
          </p:nvPr>
        </p:nvSpPr>
        <p:spPr>
          <a:xfrm>
            <a:off x="471375" y="47925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      Educators Feel They Need More Tools</a:t>
            </a:r>
            <a:endParaRPr/>
          </a:p>
        </p:txBody>
      </p:sp>
      <p:sp>
        <p:nvSpPr>
          <p:cNvPr id="73" name="Google Shape;73;p16"/>
          <p:cNvSpPr txBox="1"/>
          <p:nvPr/>
        </p:nvSpPr>
        <p:spPr>
          <a:xfrm>
            <a:off x="1494000" y="1665075"/>
            <a:ext cx="6569100" cy="766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roxima Nova"/>
                <a:ea typeface="Proxima Nova"/>
                <a:cs typeface="Proxima Nova"/>
                <a:sym typeface="Proxima Nova"/>
              </a:rPr>
              <a:t>-In our survey of teachers serving students in North St. Louis County and Nationally, teachers overwhelming responded with the following:</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78% of respondents were  very aware of the outside factors contributing to the student’s ability to learn</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100% of respondents said they understood how a student’s behavior at school might be impacted by things they experience outside of school.</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44% felt comfortable implementing assistive technology with their students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50% said they didn’t have enough tools to adequately address the need for social emotional inclusion within the school setting </a:t>
            </a:r>
            <a:endParaRPr>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Google Shape;78;p17"/>
          <p:cNvSpPr txBox="1">
            <a:spLocks noGrp="1"/>
          </p:cNvSpPr>
          <p:nvPr>
            <p:ph type="title"/>
          </p:nvPr>
        </p:nvSpPr>
        <p:spPr>
          <a:xfrm>
            <a:off x="365650" y="5837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Current Barriers to Addressing Neurodiversity</a:t>
            </a:r>
            <a:endParaRPr/>
          </a:p>
        </p:txBody>
      </p:sp>
      <p:sp>
        <p:nvSpPr>
          <p:cNvPr id="79" name="Google Shape;79;p17"/>
          <p:cNvSpPr txBox="1"/>
          <p:nvPr/>
        </p:nvSpPr>
        <p:spPr>
          <a:xfrm>
            <a:off x="287750" y="1177975"/>
            <a:ext cx="8749500" cy="38757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Little training is available to teachers in this area in a way that doesn’t overwhelm many with content </a:t>
            </a: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Teachers say they feel tired and overwhelmed by the day to day need of every child in the classroom</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Administrators don’t feel adequately prepared ( with IEP supports in place) </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8"/>
          <p:cNvSpPr txBox="1">
            <a:spLocks noGrp="1"/>
          </p:cNvSpPr>
          <p:nvPr>
            <p:ph type="title"/>
          </p:nvPr>
        </p:nvSpPr>
        <p:spPr>
          <a:xfrm>
            <a:off x="220550" y="1542474"/>
            <a:ext cx="4045200" cy="15519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2400"/>
              <a:t>Going Deeper with Neurodiversity</a:t>
            </a:r>
            <a:endParaRPr sz="2400"/>
          </a:p>
        </p:txBody>
      </p:sp>
      <p:sp>
        <p:nvSpPr>
          <p:cNvPr id="85" name="Google Shape;85;p18"/>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a:t>Ways to recognize when a student is demonstrating neurodiverse thinking </a:t>
            </a:r>
            <a:endParaRPr/>
          </a:p>
          <a:p>
            <a:pPr marL="0" lvl="0" indent="0" algn="l" rtl="0">
              <a:spcBef>
                <a:spcPts val="1600"/>
              </a:spcBef>
              <a:spcAft>
                <a:spcPts val="0"/>
              </a:spcAft>
              <a:buNone/>
            </a:pPr>
            <a:r>
              <a:rPr lang="en"/>
              <a:t>Instances that can cause Neurodiversity seen in our educational communities:</a:t>
            </a:r>
            <a:endParaRPr/>
          </a:p>
          <a:p>
            <a:pPr marL="0" lvl="0" indent="0" algn="l" rtl="0">
              <a:spcBef>
                <a:spcPts val="1600"/>
              </a:spcBef>
              <a:spcAft>
                <a:spcPts val="0"/>
              </a:spcAft>
              <a:buNone/>
            </a:pPr>
            <a:r>
              <a:rPr lang="en"/>
              <a:t>-Adverse Childhood Experiences</a:t>
            </a:r>
            <a:endParaRPr/>
          </a:p>
          <a:p>
            <a:pPr marL="0" lvl="0" indent="0" algn="l" rtl="0">
              <a:spcBef>
                <a:spcPts val="1600"/>
              </a:spcBef>
              <a:spcAft>
                <a:spcPts val="0"/>
              </a:spcAft>
              <a:buNone/>
            </a:pPr>
            <a:r>
              <a:rPr lang="en"/>
              <a:t>-Birth Trauma</a:t>
            </a:r>
            <a:endParaRPr/>
          </a:p>
          <a:p>
            <a:pPr marL="0" lvl="0" indent="0" algn="l" rtl="0">
              <a:spcBef>
                <a:spcPts val="1600"/>
              </a:spcBef>
              <a:spcAft>
                <a:spcPts val="1600"/>
              </a:spcAft>
              <a:buNone/>
            </a:pPr>
            <a:r>
              <a:rPr lang="en"/>
              <a:t>-Medical Trauma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9"/>
          <p:cNvSpPr txBox="1">
            <a:spLocks noGrp="1"/>
          </p:cNvSpPr>
          <p:nvPr>
            <p:ph type="title"/>
          </p:nvPr>
        </p:nvSpPr>
        <p:spPr>
          <a:xfrm>
            <a:off x="417375" y="0"/>
            <a:ext cx="8520600" cy="1185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  </a:t>
            </a:r>
            <a:r>
              <a:rPr lang="en" sz="1400"/>
              <a:t>Our Guiding Framework for Social Emotional Inclusion + Neurodiversity using </a:t>
            </a:r>
            <a:r>
              <a:rPr lang="en" sz="1400" u="sng">
                <a:solidFill>
                  <a:schemeClr val="hlink"/>
                </a:solidFill>
                <a:hlinkClick r:id="rId3"/>
              </a:rPr>
              <a:t>CASEL’s</a:t>
            </a:r>
            <a:r>
              <a:rPr lang="en" sz="1400"/>
              <a:t> Guide to Social Emotional Learning </a:t>
            </a:r>
            <a:endParaRPr sz="1400"/>
          </a:p>
        </p:txBody>
      </p:sp>
      <p:sp>
        <p:nvSpPr>
          <p:cNvPr id="91" name="Google Shape;91;p19"/>
          <p:cNvSpPr txBox="1"/>
          <p:nvPr/>
        </p:nvSpPr>
        <p:spPr>
          <a:xfrm>
            <a:off x="1347950" y="807925"/>
            <a:ext cx="6970500" cy="4109400"/>
          </a:xfrm>
          <a:prstGeom prst="rect">
            <a:avLst/>
          </a:prstGeom>
          <a:noFill/>
          <a:ln>
            <a:noFill/>
          </a:ln>
        </p:spPr>
        <p:txBody>
          <a:bodyPr spcFirstLastPara="1" wrap="square" lIns="91425" tIns="91425" rIns="91425" bIns="91425" anchor="t" anchorCtr="0">
            <a:noAutofit/>
          </a:bodyPr>
          <a:lstStyle/>
          <a:p>
            <a:pPr marL="0" lvl="0" indent="0" algn="l" rtl="0">
              <a:lnSpc>
                <a:spcPct val="187500"/>
              </a:lnSpc>
              <a:spcBef>
                <a:spcPts val="0"/>
              </a:spcBef>
              <a:spcAft>
                <a:spcPts val="0"/>
              </a:spcAft>
              <a:buNone/>
            </a:pPr>
            <a:r>
              <a:rPr lang="en" sz="1100" b="1">
                <a:solidFill>
                  <a:srgbClr val="666666"/>
                </a:solidFill>
                <a:highlight>
                  <a:srgbClr val="FFFFFF"/>
                </a:highlight>
              </a:rPr>
              <a:t>Self-awareness:</a:t>
            </a:r>
            <a:r>
              <a:rPr lang="en" sz="1100">
                <a:solidFill>
                  <a:srgbClr val="666666"/>
                </a:solidFill>
                <a:highlight>
                  <a:srgbClr val="FFFFFF"/>
                </a:highlight>
              </a:rPr>
              <a:t> Know your strengths and limitations, with a well-grounded sense of confidence, optimism, and a “growth mindset.”</a:t>
            </a:r>
            <a:endParaRPr sz="1100">
              <a:solidFill>
                <a:srgbClr val="666666"/>
              </a:solidFill>
              <a:highlight>
                <a:srgbClr val="FFFFFF"/>
              </a:highlight>
            </a:endParaRPr>
          </a:p>
          <a:p>
            <a:pPr marL="0" lvl="0" indent="0" algn="l" rtl="0">
              <a:lnSpc>
                <a:spcPct val="187500"/>
              </a:lnSpc>
              <a:spcBef>
                <a:spcPts val="1800"/>
              </a:spcBef>
              <a:spcAft>
                <a:spcPts val="0"/>
              </a:spcAft>
              <a:buNone/>
            </a:pPr>
            <a:r>
              <a:rPr lang="en" sz="1100" b="1">
                <a:solidFill>
                  <a:srgbClr val="666666"/>
                </a:solidFill>
                <a:highlight>
                  <a:srgbClr val="FFFFFF"/>
                </a:highlight>
              </a:rPr>
              <a:t>Self-management:</a:t>
            </a:r>
            <a:r>
              <a:rPr lang="en" sz="1100">
                <a:solidFill>
                  <a:srgbClr val="666666"/>
                </a:solidFill>
                <a:highlight>
                  <a:srgbClr val="FFFFFF"/>
                </a:highlight>
              </a:rPr>
              <a:t> Effectively manage stress, control impulses, and motivate yourself to set and achieve goals.</a:t>
            </a:r>
            <a:endParaRPr sz="1100">
              <a:solidFill>
                <a:srgbClr val="666666"/>
              </a:solidFill>
              <a:highlight>
                <a:srgbClr val="FFFFFF"/>
              </a:highlight>
            </a:endParaRPr>
          </a:p>
          <a:p>
            <a:pPr marL="0" lvl="0" indent="0" algn="l" rtl="0">
              <a:lnSpc>
                <a:spcPct val="187500"/>
              </a:lnSpc>
              <a:spcBef>
                <a:spcPts val="1800"/>
              </a:spcBef>
              <a:spcAft>
                <a:spcPts val="0"/>
              </a:spcAft>
              <a:buNone/>
            </a:pPr>
            <a:r>
              <a:rPr lang="en" sz="1100" b="1">
                <a:solidFill>
                  <a:srgbClr val="666666"/>
                </a:solidFill>
                <a:highlight>
                  <a:srgbClr val="FFFFFF"/>
                </a:highlight>
              </a:rPr>
              <a:t>Social awareness:</a:t>
            </a:r>
            <a:r>
              <a:rPr lang="en" sz="1100">
                <a:solidFill>
                  <a:srgbClr val="666666"/>
                </a:solidFill>
                <a:highlight>
                  <a:srgbClr val="FFFFFF"/>
                </a:highlight>
              </a:rPr>
              <a:t> Understand the perspectives of others and empathize with them, including those from diverse backgrounds and cultures.</a:t>
            </a:r>
            <a:endParaRPr sz="1100">
              <a:solidFill>
                <a:srgbClr val="666666"/>
              </a:solidFill>
              <a:highlight>
                <a:srgbClr val="FFFFFF"/>
              </a:highlight>
            </a:endParaRPr>
          </a:p>
          <a:p>
            <a:pPr marL="0" lvl="0" indent="0" algn="l" rtl="0">
              <a:lnSpc>
                <a:spcPct val="187500"/>
              </a:lnSpc>
              <a:spcBef>
                <a:spcPts val="1800"/>
              </a:spcBef>
              <a:spcAft>
                <a:spcPts val="0"/>
              </a:spcAft>
              <a:buNone/>
            </a:pPr>
            <a:r>
              <a:rPr lang="en" sz="1100" b="1">
                <a:solidFill>
                  <a:srgbClr val="666666"/>
                </a:solidFill>
                <a:highlight>
                  <a:srgbClr val="FFFFFF"/>
                </a:highlight>
              </a:rPr>
              <a:t>Relationship skills:</a:t>
            </a:r>
            <a:r>
              <a:rPr lang="en" sz="1100">
                <a:solidFill>
                  <a:srgbClr val="666666"/>
                </a:solidFill>
                <a:highlight>
                  <a:srgbClr val="FFFFFF"/>
                </a:highlight>
              </a:rPr>
              <a:t> Communicate clearly, listen well, cooperate with others, resist inappropriate social pressure, negotiate conflict constructively, and seek and offer help when needed.</a:t>
            </a:r>
            <a:endParaRPr sz="1100">
              <a:solidFill>
                <a:srgbClr val="666666"/>
              </a:solidFill>
              <a:highlight>
                <a:srgbClr val="FFFFFF"/>
              </a:highlight>
            </a:endParaRPr>
          </a:p>
          <a:p>
            <a:pPr marL="0" lvl="0" indent="0" algn="l" rtl="0">
              <a:lnSpc>
                <a:spcPct val="187500"/>
              </a:lnSpc>
              <a:spcBef>
                <a:spcPts val="1800"/>
              </a:spcBef>
              <a:spcAft>
                <a:spcPts val="1800"/>
              </a:spcAft>
              <a:buNone/>
            </a:pPr>
            <a:r>
              <a:rPr lang="en" sz="1100" b="1">
                <a:solidFill>
                  <a:srgbClr val="666666"/>
                </a:solidFill>
                <a:highlight>
                  <a:srgbClr val="FFFFFF"/>
                </a:highlight>
              </a:rPr>
              <a:t>Responsible decision-making:</a:t>
            </a:r>
            <a:r>
              <a:rPr lang="en" sz="1100">
                <a:solidFill>
                  <a:srgbClr val="666666"/>
                </a:solidFill>
                <a:highlight>
                  <a:srgbClr val="FFFFFF"/>
                </a:highlight>
              </a:rPr>
              <a:t> Make constructive choices about personal behavior and social interactions based on ethical standards, safety, and social norms.</a:t>
            </a:r>
            <a:endParaRPr sz="1100">
              <a:solidFill>
                <a:srgbClr val="666666"/>
              </a:solidFill>
              <a:highlight>
                <a:srgbClr val="FFFFFF"/>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20"/>
          <p:cNvSpPr txBox="1">
            <a:spLocks noGrp="1"/>
          </p:cNvSpPr>
          <p:nvPr>
            <p:ph type="title"/>
          </p:nvPr>
        </p:nvSpPr>
        <p:spPr>
          <a:xfrm>
            <a:off x="311700" y="161375"/>
            <a:ext cx="8520600" cy="945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Signs of Social Emotional Learning Needs Among Students with Disabilities</a:t>
            </a:r>
            <a:endParaRPr/>
          </a:p>
        </p:txBody>
      </p:sp>
      <p:sp>
        <p:nvSpPr>
          <p:cNvPr id="97" name="Google Shape;97;p20"/>
          <p:cNvSpPr txBox="1"/>
          <p:nvPr/>
        </p:nvSpPr>
        <p:spPr>
          <a:xfrm>
            <a:off x="491850" y="1731150"/>
            <a:ext cx="8282700" cy="2959500"/>
          </a:xfrm>
          <a:prstGeom prst="rect">
            <a:avLst/>
          </a:prstGeom>
          <a:noFill/>
          <a:ln>
            <a:noFill/>
          </a:ln>
        </p:spPr>
        <p:txBody>
          <a:bodyPr spcFirstLastPara="1" wrap="square" lIns="91425" tIns="91425" rIns="91425" bIns="91425" anchor="t" anchorCtr="0">
            <a:noAutofit/>
          </a:bodyPr>
          <a:lstStyle/>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Students prefer to talk to adults over peers</a:t>
            </a: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Struggles to self-advocate for needs and wants</a:t>
            </a:r>
            <a:endParaRPr>
              <a:latin typeface="Proxima Nova"/>
              <a:ea typeface="Proxima Nova"/>
              <a:cs typeface="Proxima Nova"/>
              <a:sym typeface="Proxima Nova"/>
            </a:endParaRPr>
          </a:p>
          <a:p>
            <a:pPr marL="45720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Resistant to using accommodation and modifications/Assistive Technology around other students</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Challenges managing anxiety</a:t>
            </a: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457200" lvl="0" indent="-317500" algn="l" rtl="0">
              <a:spcBef>
                <a:spcPts val="0"/>
              </a:spcBef>
              <a:spcAft>
                <a:spcPts val="0"/>
              </a:spcAft>
              <a:buSzPts val="1400"/>
              <a:buFont typeface="Proxima Nova"/>
              <a:buChar char="●"/>
            </a:pPr>
            <a:r>
              <a:rPr lang="en">
                <a:latin typeface="Proxima Nova"/>
                <a:ea typeface="Proxima Nova"/>
                <a:cs typeface="Proxima Nova"/>
                <a:sym typeface="Proxima Nova"/>
              </a:rPr>
              <a:t>Lacks language around talking about their disability with peers</a:t>
            </a:r>
            <a:endParaRPr>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21"/>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Adverse Childhood Experiences (ACES)</a:t>
            </a:r>
            <a:endParaRPr/>
          </a:p>
        </p:txBody>
      </p:sp>
      <p:sp>
        <p:nvSpPr>
          <p:cNvPr id="103" name="Google Shape;103;p21"/>
          <p:cNvSpPr txBox="1"/>
          <p:nvPr/>
        </p:nvSpPr>
        <p:spPr>
          <a:xfrm>
            <a:off x="625375" y="551100"/>
            <a:ext cx="8585400" cy="45924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b="1" i="1">
                <a:latin typeface="Proxima Nova"/>
                <a:ea typeface="Proxima Nova"/>
                <a:cs typeface="Proxima Nova"/>
                <a:sym typeface="Proxima Nova"/>
              </a:rPr>
              <a:t>  Observations of students in the FitAbilities program combined with response to the survey reflect a high need to address the reality of the compounding impact of Adverse Childhood Experiences and Visual Impairment on the lives and educational experiences of students in the FitAbilities program.</a:t>
            </a:r>
            <a:endParaRPr b="1" i="1">
              <a:latin typeface="Proxima Nova"/>
              <a:ea typeface="Proxima Nova"/>
              <a:cs typeface="Proxima Nova"/>
              <a:sym typeface="Proxima Nova"/>
            </a:endParaRPr>
          </a:p>
          <a:p>
            <a:pPr marL="0" lvl="0" indent="0" algn="l" rtl="0">
              <a:spcBef>
                <a:spcPts val="0"/>
              </a:spcBef>
              <a:spcAft>
                <a:spcPts val="0"/>
              </a:spcAft>
              <a:buNone/>
            </a:pPr>
            <a:endParaRPr b="1" i="1">
              <a:latin typeface="Proxima Nova"/>
              <a:ea typeface="Proxima Nova"/>
              <a:cs typeface="Proxima Nova"/>
              <a:sym typeface="Proxima Nova"/>
            </a:endParaRPr>
          </a:p>
          <a:p>
            <a:pPr marL="0" lvl="0" indent="0" algn="l" rtl="0">
              <a:spcBef>
                <a:spcPts val="0"/>
              </a:spcBef>
              <a:spcAft>
                <a:spcPts val="0"/>
              </a:spcAft>
              <a:buNone/>
            </a:pPr>
            <a:r>
              <a:rPr lang="en">
                <a:latin typeface="Proxima Nova"/>
                <a:ea typeface="Proxima Nova"/>
                <a:cs typeface="Proxima Nova"/>
                <a:sym typeface="Proxima Nova"/>
              </a:rPr>
              <a:t>More on ACES from the </a:t>
            </a:r>
            <a:r>
              <a:rPr lang="en" u="sng">
                <a:solidFill>
                  <a:schemeClr val="hlink"/>
                </a:solidFill>
                <a:latin typeface="Proxima Nova"/>
                <a:ea typeface="Proxima Nova"/>
                <a:cs typeface="Proxima Nova"/>
                <a:sym typeface="Proxima Nova"/>
                <a:hlinkClick r:id="rId3"/>
              </a:rPr>
              <a:t>ACES Too Hig</a:t>
            </a:r>
            <a:r>
              <a:rPr lang="en">
                <a:latin typeface="Proxima Nova"/>
                <a:ea typeface="Proxima Nova"/>
                <a:cs typeface="Proxima Nova"/>
                <a:sym typeface="Proxima Nova"/>
              </a:rPr>
              <a:t>h Website:</a:t>
            </a:r>
            <a:endParaRPr>
              <a:latin typeface="Proxima Nova"/>
              <a:ea typeface="Proxima Nova"/>
              <a:cs typeface="Proxima Nova"/>
              <a:sym typeface="Proxima Nova"/>
            </a:endParaRPr>
          </a:p>
          <a:p>
            <a:pPr marL="0" lvl="0" indent="0" algn="l" rtl="0">
              <a:spcBef>
                <a:spcPts val="0"/>
              </a:spcBef>
              <a:spcAft>
                <a:spcPts val="0"/>
              </a:spcAft>
              <a:buNone/>
            </a:pPr>
            <a:endParaRPr b="1">
              <a:latin typeface="Proxima Nova"/>
              <a:ea typeface="Proxima Nova"/>
              <a:cs typeface="Proxima Nova"/>
              <a:sym typeface="Proxima Nova"/>
            </a:endParaRPr>
          </a:p>
          <a:p>
            <a:pPr marL="0" lvl="0" indent="0" algn="l" rtl="0">
              <a:lnSpc>
                <a:spcPct val="115000"/>
              </a:lnSpc>
              <a:spcBef>
                <a:spcPts val="0"/>
              </a:spcBef>
              <a:spcAft>
                <a:spcPts val="0"/>
              </a:spcAft>
              <a:buNone/>
            </a:pPr>
            <a:r>
              <a:rPr lang="en" sz="1050" b="1">
                <a:solidFill>
                  <a:srgbClr val="666666"/>
                </a:solidFill>
                <a:highlight>
                  <a:srgbClr val="FFFFFF"/>
                </a:highlight>
                <a:latin typeface="Georgia"/>
                <a:ea typeface="Georgia"/>
                <a:cs typeface="Georgia"/>
                <a:sym typeface="Georgia"/>
              </a:rPr>
              <a:t>“ACEs” comes from the </a:t>
            </a:r>
            <a:r>
              <a:rPr lang="en" sz="1050" b="1" u="sng">
                <a:solidFill>
                  <a:srgbClr val="DE5A15"/>
                </a:solidFill>
                <a:highlight>
                  <a:srgbClr val="FFFFFF"/>
                </a:highlight>
                <a:latin typeface="Georgia"/>
                <a:ea typeface="Georgia"/>
                <a:cs typeface="Georgia"/>
                <a:sym typeface="Georgia"/>
                <a:hlinkClick r:id="rId4"/>
              </a:rPr>
              <a:t>CDC-Kaiser Adverse Childhood Experiences Study</a:t>
            </a:r>
            <a:r>
              <a:rPr lang="en" sz="1050" b="1">
                <a:solidFill>
                  <a:srgbClr val="666666"/>
                </a:solidFill>
                <a:highlight>
                  <a:srgbClr val="FFFFFF"/>
                </a:highlight>
                <a:latin typeface="Georgia"/>
                <a:ea typeface="Georgia"/>
                <a:cs typeface="Georgia"/>
                <a:sym typeface="Georgia"/>
              </a:rPr>
              <a:t>, a groundbreaking public health study that discovered that childhood trauma leads to the adult onset of chronic diseases, depression and other mental illness, violence and being a victim of violence, as well as financial and social problems. The ACE Study </a:t>
            </a:r>
            <a:r>
              <a:rPr lang="en" sz="1050" b="1" u="sng">
                <a:solidFill>
                  <a:srgbClr val="DE5A15"/>
                </a:solidFill>
                <a:highlight>
                  <a:srgbClr val="FFFFFF"/>
                </a:highlight>
                <a:latin typeface="Georgia"/>
                <a:ea typeface="Georgia"/>
                <a:cs typeface="Georgia"/>
                <a:sym typeface="Georgia"/>
                <a:hlinkClick r:id="rId5"/>
              </a:rPr>
              <a:t>has published about 70 research papers since 1998</a:t>
            </a:r>
            <a:r>
              <a:rPr lang="en" sz="1050" b="1">
                <a:solidFill>
                  <a:srgbClr val="666666"/>
                </a:solidFill>
                <a:highlight>
                  <a:srgbClr val="FFFFFF"/>
                </a:highlight>
                <a:latin typeface="Georgia"/>
                <a:ea typeface="Georgia"/>
                <a:cs typeface="Georgia"/>
                <a:sym typeface="Georgia"/>
              </a:rPr>
              <a:t>. Hundreds of additional research papers based on the ACE Study have also been published.</a:t>
            </a:r>
            <a:endParaRPr sz="1050" b="1">
              <a:solidFill>
                <a:srgbClr val="666666"/>
              </a:solidFill>
              <a:highlight>
                <a:srgbClr val="FFFFFF"/>
              </a:highlight>
              <a:latin typeface="Georgia"/>
              <a:ea typeface="Georgia"/>
              <a:cs typeface="Georgia"/>
              <a:sym typeface="Georgia"/>
            </a:endParaRPr>
          </a:p>
          <a:p>
            <a:pPr marL="0" lvl="0" indent="0" algn="l" rtl="0">
              <a:lnSpc>
                <a:spcPct val="115000"/>
              </a:lnSpc>
              <a:spcBef>
                <a:spcPts val="1100"/>
              </a:spcBef>
              <a:spcAft>
                <a:spcPts val="0"/>
              </a:spcAft>
              <a:buNone/>
            </a:pPr>
            <a:r>
              <a:rPr lang="en" sz="1050" b="1">
                <a:solidFill>
                  <a:srgbClr val="666666"/>
                </a:solidFill>
                <a:highlight>
                  <a:srgbClr val="FFFFFF"/>
                </a:highlight>
                <a:latin typeface="Georgia"/>
                <a:ea typeface="Georgia"/>
                <a:cs typeface="Georgia"/>
                <a:sym typeface="Georgia"/>
              </a:rPr>
              <a:t>The 10 ACEs the researchers measured:</a:t>
            </a:r>
            <a:endParaRPr sz="1050" b="1">
              <a:solidFill>
                <a:srgbClr val="666666"/>
              </a:solidFill>
              <a:highlight>
                <a:srgbClr val="FFFFFF"/>
              </a:highlight>
              <a:latin typeface="Georgia"/>
              <a:ea typeface="Georgia"/>
              <a:cs typeface="Georgia"/>
              <a:sym typeface="Georgia"/>
            </a:endParaRPr>
          </a:p>
          <a:p>
            <a:pPr marL="0" lvl="0" indent="0" algn="l" rtl="0">
              <a:lnSpc>
                <a:spcPct val="115000"/>
              </a:lnSpc>
              <a:spcBef>
                <a:spcPts val="1100"/>
              </a:spcBef>
              <a:spcAft>
                <a:spcPts val="0"/>
              </a:spcAft>
              <a:buNone/>
            </a:pPr>
            <a:r>
              <a:rPr lang="en" sz="1050" b="1">
                <a:solidFill>
                  <a:srgbClr val="666666"/>
                </a:solidFill>
                <a:highlight>
                  <a:srgbClr val="FFFFFF"/>
                </a:highlight>
                <a:latin typeface="Georgia"/>
                <a:ea typeface="Georgia"/>
                <a:cs typeface="Georgia"/>
                <a:sym typeface="Georgia"/>
              </a:rPr>
              <a:t>— Physical, sexual and verbal abuse.</a:t>
            </a:r>
            <a:endParaRPr sz="1050" b="1">
              <a:solidFill>
                <a:srgbClr val="666666"/>
              </a:solidFill>
              <a:highlight>
                <a:srgbClr val="FFFFFF"/>
              </a:highlight>
              <a:latin typeface="Georgia"/>
              <a:ea typeface="Georgia"/>
              <a:cs typeface="Georgia"/>
              <a:sym typeface="Georgia"/>
            </a:endParaRPr>
          </a:p>
          <a:p>
            <a:pPr marL="0" lvl="0" indent="0" algn="l" rtl="0">
              <a:lnSpc>
                <a:spcPct val="115000"/>
              </a:lnSpc>
              <a:spcBef>
                <a:spcPts val="1100"/>
              </a:spcBef>
              <a:spcAft>
                <a:spcPts val="0"/>
              </a:spcAft>
              <a:buNone/>
            </a:pPr>
            <a:r>
              <a:rPr lang="en" sz="1050" b="1">
                <a:solidFill>
                  <a:srgbClr val="666666"/>
                </a:solidFill>
                <a:highlight>
                  <a:srgbClr val="FFFFFF"/>
                </a:highlight>
                <a:latin typeface="Georgia"/>
                <a:ea typeface="Georgia"/>
                <a:cs typeface="Georgia"/>
                <a:sym typeface="Georgia"/>
              </a:rPr>
              <a:t>— Physical and emotional neglect.</a:t>
            </a:r>
            <a:endParaRPr sz="1050" b="1">
              <a:solidFill>
                <a:srgbClr val="666666"/>
              </a:solidFill>
              <a:highlight>
                <a:srgbClr val="FFFFFF"/>
              </a:highlight>
              <a:latin typeface="Georgia"/>
              <a:ea typeface="Georgia"/>
              <a:cs typeface="Georgia"/>
              <a:sym typeface="Georgia"/>
            </a:endParaRPr>
          </a:p>
          <a:p>
            <a:pPr marL="0" lvl="0" indent="0" algn="l" rtl="0">
              <a:lnSpc>
                <a:spcPct val="115000"/>
              </a:lnSpc>
              <a:spcBef>
                <a:spcPts val="1100"/>
              </a:spcBef>
              <a:spcAft>
                <a:spcPts val="0"/>
              </a:spcAft>
              <a:buNone/>
            </a:pPr>
            <a:r>
              <a:rPr lang="en" sz="1050" b="1">
                <a:solidFill>
                  <a:srgbClr val="666666"/>
                </a:solidFill>
                <a:highlight>
                  <a:srgbClr val="FFFFFF"/>
                </a:highlight>
                <a:latin typeface="Georgia"/>
                <a:ea typeface="Georgia"/>
                <a:cs typeface="Georgia"/>
                <a:sym typeface="Georgia"/>
              </a:rPr>
              <a:t>— A family member who is:</a:t>
            </a:r>
            <a:endParaRPr sz="1050" b="1">
              <a:solidFill>
                <a:srgbClr val="666666"/>
              </a:solidFill>
              <a:highlight>
                <a:srgbClr val="FFFFFF"/>
              </a:highlight>
              <a:latin typeface="Georgia"/>
              <a:ea typeface="Georgia"/>
              <a:cs typeface="Georgia"/>
              <a:sym typeface="Georgia"/>
            </a:endParaRPr>
          </a:p>
          <a:p>
            <a:pPr marL="762000" lvl="0" indent="-295275" algn="l" rtl="0">
              <a:lnSpc>
                <a:spcPct val="115000"/>
              </a:lnSpc>
              <a:spcBef>
                <a:spcPts val="1100"/>
              </a:spcBef>
              <a:spcAft>
                <a:spcPts val="0"/>
              </a:spcAft>
              <a:buClr>
                <a:srgbClr val="666666"/>
              </a:buClr>
              <a:buSzPts val="1050"/>
              <a:buFont typeface="Georgia"/>
              <a:buChar char="●"/>
            </a:pPr>
            <a:r>
              <a:rPr lang="en" sz="1050" b="1">
                <a:solidFill>
                  <a:srgbClr val="666666"/>
                </a:solidFill>
                <a:highlight>
                  <a:srgbClr val="FFFFFF"/>
                </a:highlight>
                <a:latin typeface="Georgia"/>
                <a:ea typeface="Georgia"/>
                <a:cs typeface="Georgia"/>
                <a:sym typeface="Georgia"/>
              </a:rPr>
              <a:t>depressed or diagnosed with other mental illness;</a:t>
            </a:r>
            <a:endParaRPr sz="1050" b="1">
              <a:solidFill>
                <a:srgbClr val="666666"/>
              </a:solidFill>
              <a:highlight>
                <a:srgbClr val="FFFFFF"/>
              </a:highlight>
              <a:latin typeface="Georgia"/>
              <a:ea typeface="Georgia"/>
              <a:cs typeface="Georgia"/>
              <a:sym typeface="Georgia"/>
            </a:endParaRPr>
          </a:p>
          <a:p>
            <a:pPr marL="762000" lvl="0" indent="-295275" algn="l" rtl="0">
              <a:lnSpc>
                <a:spcPct val="115000"/>
              </a:lnSpc>
              <a:spcBef>
                <a:spcPts val="0"/>
              </a:spcBef>
              <a:spcAft>
                <a:spcPts val="0"/>
              </a:spcAft>
              <a:buClr>
                <a:srgbClr val="666666"/>
              </a:buClr>
              <a:buSzPts val="1050"/>
              <a:buFont typeface="Georgia"/>
              <a:buChar char="●"/>
            </a:pPr>
            <a:r>
              <a:rPr lang="en" sz="1050" b="1">
                <a:solidFill>
                  <a:srgbClr val="666666"/>
                </a:solidFill>
                <a:highlight>
                  <a:srgbClr val="FFFFFF"/>
                </a:highlight>
                <a:latin typeface="Georgia"/>
                <a:ea typeface="Georgia"/>
                <a:cs typeface="Georgia"/>
                <a:sym typeface="Georgia"/>
              </a:rPr>
              <a:t>addicted to alcohol or another substance; divorce</a:t>
            </a:r>
            <a:endParaRPr sz="1050" b="1">
              <a:solidFill>
                <a:srgbClr val="666666"/>
              </a:solidFill>
              <a:highlight>
                <a:srgbClr val="FFFFFF"/>
              </a:highlight>
              <a:latin typeface="Georgia"/>
              <a:ea typeface="Georgia"/>
              <a:cs typeface="Georgia"/>
              <a:sym typeface="Georgia"/>
            </a:endParaRPr>
          </a:p>
          <a:p>
            <a:pPr marL="762000" lvl="0" indent="-295275" algn="l" rtl="0">
              <a:lnSpc>
                <a:spcPct val="115000"/>
              </a:lnSpc>
              <a:spcBef>
                <a:spcPts val="0"/>
              </a:spcBef>
              <a:spcAft>
                <a:spcPts val="0"/>
              </a:spcAft>
              <a:buClr>
                <a:srgbClr val="666666"/>
              </a:buClr>
              <a:buSzPts val="1050"/>
              <a:buFont typeface="Georgia"/>
              <a:buChar char="●"/>
            </a:pPr>
            <a:r>
              <a:rPr lang="en" sz="1050" b="1">
                <a:solidFill>
                  <a:srgbClr val="666666"/>
                </a:solidFill>
                <a:highlight>
                  <a:srgbClr val="FFFFFF"/>
                </a:highlight>
                <a:latin typeface="Georgia"/>
                <a:ea typeface="Georgia"/>
                <a:cs typeface="Georgia"/>
                <a:sym typeface="Georgia"/>
              </a:rPr>
              <a:t>in prison.</a:t>
            </a:r>
            <a:endParaRPr sz="1050" b="1">
              <a:solidFill>
                <a:srgbClr val="666666"/>
              </a:solidFill>
              <a:highlight>
                <a:srgbClr val="FFFFFF"/>
              </a:highlight>
              <a:latin typeface="Georgia"/>
              <a:ea typeface="Georgia"/>
              <a:cs typeface="Georgia"/>
              <a:sym typeface="Georgia"/>
            </a:endParaRPr>
          </a:p>
          <a:p>
            <a:pPr marL="0" lvl="0" indent="0" algn="l" rtl="0">
              <a:spcBef>
                <a:spcPts val="220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a:p>
            <a:pPr marL="0" lvl="0" indent="0" algn="l" rtl="0">
              <a:spcBef>
                <a:spcPts val="0"/>
              </a:spcBef>
              <a:spcAft>
                <a:spcPts val="0"/>
              </a:spcAft>
              <a:buNone/>
            </a:pPr>
            <a:endParaRPr>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2016</Words>
  <Application>Microsoft Macintosh PowerPoint</Application>
  <PresentationFormat>On-screen Show (16:9)</PresentationFormat>
  <Paragraphs>237</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Georgia</vt:lpstr>
      <vt:lpstr>Proxima Nova</vt:lpstr>
      <vt:lpstr>Alfa Slab One</vt:lpstr>
      <vt:lpstr>Arial</vt:lpstr>
      <vt:lpstr>Gameday</vt:lpstr>
      <vt:lpstr> Promoting Social Emotional Inclusion in Education</vt:lpstr>
      <vt:lpstr>PowerPoint Presentation</vt:lpstr>
      <vt:lpstr>The Pitfalls of not Addressing Neurodiversity</vt:lpstr>
      <vt:lpstr>      Educators Feel They Need More Tools</vt:lpstr>
      <vt:lpstr>Current Barriers to Addressing Neurodiversity</vt:lpstr>
      <vt:lpstr>Going Deeper with Neurodiversity</vt:lpstr>
      <vt:lpstr>  Our Guiding Framework for Social Emotional Inclusion + Neurodiversity using CASEL’s Guide to Social Emotional Learning </vt:lpstr>
      <vt:lpstr>Signs of Social Emotional Learning Needs Among Students with Disabilities</vt:lpstr>
      <vt:lpstr>Adverse Childhood Experiences (ACES)</vt:lpstr>
      <vt:lpstr>                       Medical Trauma</vt:lpstr>
      <vt:lpstr>The Window of Tolerance</vt:lpstr>
      <vt:lpstr>The Basics of the Window of Tolerance</vt:lpstr>
      <vt:lpstr>The Basics of the Window of Tolerance  (continued)</vt:lpstr>
      <vt:lpstr>How the Window of Tolerance Impacts Social Emotional Inclusion </vt:lpstr>
      <vt:lpstr>Ways to Use Tools</vt:lpstr>
      <vt:lpstr>Using Yoga as Our Primary Tool to Build Resilience</vt:lpstr>
      <vt:lpstr>Yoga Activities for the Classroom</vt:lpstr>
      <vt:lpstr>Mindfulness</vt:lpstr>
      <vt:lpstr> Technology</vt:lpstr>
      <vt:lpstr>Mindful Use of Technology</vt:lpstr>
      <vt:lpstr>Inclusion Circles</vt:lpstr>
      <vt:lpstr>The Structure of an Inclusion Circle</vt:lpstr>
      <vt:lpstr>Resources</vt:lpstr>
      <vt:lpstr>Contact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Promoting Social Emotional Inclusion in Education</dc:title>
  <cp:lastModifiedBy>Johnson, Julie A</cp:lastModifiedBy>
  <cp:revision>1</cp:revision>
  <dcterms:modified xsi:type="dcterms:W3CDTF">2020-04-24T17:53:34Z</dcterms:modified>
</cp:coreProperties>
</file>