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7.jpg" ContentType="image/jpeg"/>
  <Override PartName="/ppt/media/image21.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5"/>
  </p:notesMasterIdLst>
  <p:sldIdLst>
    <p:sldId id="274" r:id="rId2"/>
    <p:sldId id="367" r:id="rId3"/>
    <p:sldId id="288" r:id="rId4"/>
    <p:sldId id="287" r:id="rId5"/>
    <p:sldId id="271" r:id="rId6"/>
    <p:sldId id="348" r:id="rId7"/>
    <p:sldId id="344" r:id="rId8"/>
    <p:sldId id="349" r:id="rId9"/>
    <p:sldId id="266" r:id="rId10"/>
    <p:sldId id="269" r:id="rId11"/>
    <p:sldId id="350" r:id="rId12"/>
    <p:sldId id="351" r:id="rId13"/>
    <p:sldId id="353" r:id="rId14"/>
    <p:sldId id="339" r:id="rId15"/>
    <p:sldId id="340" r:id="rId16"/>
    <p:sldId id="355" r:id="rId17"/>
    <p:sldId id="354" r:id="rId18"/>
    <p:sldId id="364" r:id="rId19"/>
    <p:sldId id="265" r:id="rId20"/>
    <p:sldId id="272" r:id="rId21"/>
    <p:sldId id="360" r:id="rId22"/>
    <p:sldId id="356" r:id="rId23"/>
    <p:sldId id="365" r:id="rId24"/>
    <p:sldId id="361" r:id="rId25"/>
    <p:sldId id="257" r:id="rId26"/>
    <p:sldId id="258" r:id="rId27"/>
    <p:sldId id="259" r:id="rId28"/>
    <p:sldId id="260" r:id="rId29"/>
    <p:sldId id="261" r:id="rId30"/>
    <p:sldId id="352" r:id="rId31"/>
    <p:sldId id="341" r:id="rId32"/>
    <p:sldId id="342" r:id="rId33"/>
    <p:sldId id="366" r:id="rId34"/>
    <p:sldId id="290" r:id="rId35"/>
    <p:sldId id="358" r:id="rId36"/>
    <p:sldId id="291" r:id="rId37"/>
    <p:sldId id="293" r:id="rId38"/>
    <p:sldId id="294" r:id="rId39"/>
    <p:sldId id="292" r:id="rId40"/>
    <p:sldId id="296" r:id="rId41"/>
    <p:sldId id="362" r:id="rId42"/>
    <p:sldId id="363" r:id="rId43"/>
    <p:sldId id="359"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C6839E-B089-CC88-B43E-88A84D2B369F}" name="natalie audage" initials="na" userId="06974cc32a2ceb9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15"/>
    <p:restoredTop sz="56147"/>
  </p:normalViewPr>
  <p:slideViewPr>
    <p:cSldViewPr snapToGrid="0">
      <p:cViewPr varScale="1">
        <p:scale>
          <a:sx n="82" d="100"/>
          <a:sy n="82" d="100"/>
        </p:scale>
        <p:origin x="172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violenceprevention/childabuseandneglect/acestudy/index.html?CDC_AA_refVal=https%3A%2F%2Fwww.cdc.gov%2Fviolenceprevention%2Facestudy%2Findex.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acesconnection.com/g/resource-center/blog/resource-list-extended-aces-survey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cestoohigh.com/2016/07/13/violence-is-just-one-part-of-childhood-trauma-so-why-are-we-focusing-so-much-on-childhood-violen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pacesconnection.com/blog/better-normal-march-26-positive-and-adverse-childhood-experiences-paces-what-happens-in-childhood-matters"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health.harvard.edu/staying-healthy/understanding-the-stress-response" TargetMode="External"/><Relationship Id="rId5" Type="http://schemas.openxmlformats.org/officeDocument/2006/relationships/hyperlink" Target="https://www.pacesconnection.com/blog/2011-2021-a-decade-of-steady-growth-in-aces-and-ti-laws-and-resolutions-in-the-states" TargetMode="External"/><Relationship Id="rId4" Type="http://schemas.openxmlformats.org/officeDocument/2006/relationships/hyperlink" Target="http://www.pacesconnection.com/blog/we-ve-changed-our-name-to-paces-connectio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acesconnection.libguides.com/resourcecenter"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ted.com/talks/nadine_burke_harris_how_childhood_trauma_affects_health_across_a_lifetime?language=en" TargetMode="External"/><Relationship Id="rId4" Type="http://schemas.openxmlformats.org/officeDocument/2006/relationships/hyperlink" Target="https://pubmed.ncbi.nlm.nih.gov/31498386/"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9d9ff28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gd9d9ff28a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dirty="0">
              <a:latin typeface="Calibri"/>
              <a:ea typeface="Calibri"/>
              <a:cs typeface="Calibri"/>
              <a:sym typeface="Calibri"/>
            </a:endParaRPr>
          </a:p>
        </p:txBody>
      </p:sp>
      <p:sp>
        <p:nvSpPr>
          <p:cNvPr id="54" name="Google Shape;54;gd9d9ff28a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677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543b846af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85750" lvl="0" indent="-285750" algn="l" rtl="0">
              <a:spcBef>
                <a:spcPts val="1800"/>
              </a:spcBef>
              <a:spcAft>
                <a:spcPts val="0"/>
              </a:spcAft>
              <a:buClr>
                <a:schemeClr val="dk1"/>
              </a:buClr>
              <a:buSzPts val="1800"/>
              <a:buFont typeface="Arial" panose="020B0604020202020204" pitchFamily="34" charset="0"/>
              <a:buChar char="•"/>
            </a:pPr>
            <a:r>
              <a:rPr lang="en-US" sz="900" dirty="0">
                <a:solidFill>
                  <a:schemeClr val="dk1"/>
                </a:solidFill>
                <a:latin typeface="Calibri"/>
                <a:ea typeface="Calibri"/>
                <a:cs typeface="Calibri"/>
                <a:sym typeface="Calibri"/>
              </a:rPr>
              <a:t>There’s a direct link between childhood trauma and the adult onset of chronic disease, as well as mental illness, social and economic problems.</a:t>
            </a:r>
          </a:p>
          <a:p>
            <a:pPr marL="285750" lvl="0" indent="-285750" algn="l" rtl="0">
              <a:spcBef>
                <a:spcPts val="1200"/>
              </a:spcBef>
              <a:spcAft>
                <a:spcPts val="0"/>
              </a:spcAft>
              <a:buClr>
                <a:schemeClr val="dk1"/>
              </a:buClr>
              <a:buSzPts val="1800"/>
              <a:buFont typeface="Arial" panose="020B0604020202020204" pitchFamily="34" charset="0"/>
              <a:buChar char="•"/>
            </a:pPr>
            <a:r>
              <a:rPr lang="en-US" sz="900" dirty="0">
                <a:solidFill>
                  <a:schemeClr val="dk1"/>
                </a:solidFill>
                <a:latin typeface="Calibri"/>
                <a:ea typeface="Calibri"/>
                <a:cs typeface="Calibri"/>
                <a:sym typeface="Calibri"/>
              </a:rPr>
              <a:t>About two-thirds of participants experienced </a:t>
            </a:r>
            <a:r>
              <a:rPr lang="en-US" sz="900" b="1" dirty="0">
                <a:solidFill>
                  <a:schemeClr val="dk1"/>
                </a:solidFill>
                <a:latin typeface="Calibri"/>
                <a:ea typeface="Calibri"/>
                <a:cs typeface="Calibri"/>
                <a:sym typeface="Calibri"/>
              </a:rPr>
              <a:t>one or more </a:t>
            </a:r>
            <a:r>
              <a:rPr lang="en-US" sz="900" b="1" i="1" dirty="0">
                <a:solidFill>
                  <a:schemeClr val="dk1"/>
                </a:solidFill>
                <a:latin typeface="Calibri"/>
                <a:ea typeface="Calibri"/>
                <a:cs typeface="Calibri"/>
                <a:sym typeface="Calibri"/>
              </a:rPr>
              <a:t>types</a:t>
            </a:r>
            <a:r>
              <a:rPr lang="en-US" sz="900" i="1" dirty="0">
                <a:solidFill>
                  <a:schemeClr val="dk1"/>
                </a:solidFill>
                <a:latin typeface="Calibri"/>
                <a:ea typeface="Calibri"/>
                <a:cs typeface="Calibri"/>
                <a:sym typeface="Calibri"/>
              </a:rPr>
              <a:t> </a:t>
            </a:r>
            <a:r>
              <a:rPr lang="en-US" sz="900" dirty="0">
                <a:solidFill>
                  <a:schemeClr val="dk1"/>
                </a:solidFill>
                <a:latin typeface="Calibri"/>
                <a:ea typeface="Calibri"/>
                <a:cs typeface="Calibri"/>
                <a:sym typeface="Calibri"/>
              </a:rPr>
              <a:t>of adverse childhood experiences (ACEs). Of those, 87 percent had experienced 2 or more types. In other words, ACEs usually don’t happen in isolation. (To clarify, two experiences of sexual abuse are an ACE score of 1. Experiencing any number of physical abuse events and any number of verbal abuse events is an ACE score of two.)</a:t>
            </a:r>
          </a:p>
          <a:p>
            <a:pPr marL="285750" lvl="0" indent="-285750" algn="l" rtl="0">
              <a:spcBef>
                <a:spcPts val="1200"/>
              </a:spcBef>
              <a:spcAft>
                <a:spcPts val="1200"/>
              </a:spcAft>
              <a:buClr>
                <a:schemeClr val="dk1"/>
              </a:buClr>
              <a:buSzPts val="1800"/>
              <a:buFont typeface="Arial" panose="020B0604020202020204" pitchFamily="34" charset="0"/>
              <a:buChar char="•"/>
            </a:pPr>
            <a:r>
              <a:rPr lang="en-US" sz="900" dirty="0">
                <a:solidFill>
                  <a:schemeClr val="dk1"/>
                </a:solidFill>
                <a:latin typeface="Calibri"/>
                <a:ea typeface="Calibri"/>
                <a:cs typeface="Calibri"/>
                <a:sym typeface="Calibri"/>
              </a:rPr>
              <a:t>The outcomes are dose-dependent: More ACEs result in a higher risk of medical, mental, social and economic problems as an adult.</a:t>
            </a:r>
            <a:endParaRPr lang="en-US" sz="9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900" b="0" i="0" u="none" strike="noStrike" cap="none" dirty="0">
              <a:solidFill>
                <a:schemeClr val="dk1"/>
              </a:solidFill>
              <a:latin typeface="Calibri"/>
              <a:ea typeface="Calibri"/>
              <a:cs typeface="Calibri"/>
              <a:sym typeface="Calibri"/>
            </a:endParaRPr>
          </a:p>
        </p:txBody>
      </p:sp>
      <p:sp>
        <p:nvSpPr>
          <p:cNvPr id="237" name="Google Shape;237;g5543b846af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549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543b846af_0_2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Calibri"/>
                <a:ea typeface="Calibri"/>
                <a:cs typeface="Calibri"/>
                <a:sym typeface="Calibri"/>
              </a:rPr>
              <a:t>Small dots show small risk. Large dots show increased risk. As you can see, things start getting serious around an ACE score of 4.</a:t>
            </a:r>
            <a:endParaRPr sz="1200" dirty="0">
              <a:solidFill>
                <a:schemeClr val="dk1"/>
              </a:solidFill>
              <a:latin typeface="Calibri"/>
              <a:ea typeface="Calibri"/>
              <a:cs typeface="Calibri"/>
              <a:sym typeface="Calibri"/>
            </a:endParaRPr>
          </a:p>
        </p:txBody>
      </p:sp>
      <p:sp>
        <p:nvSpPr>
          <p:cNvPr id="248" name="Google Shape;248;g5543b846af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6541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543b846af_0_40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200" dirty="0">
                <a:solidFill>
                  <a:schemeClr val="dk1"/>
                </a:solidFill>
                <a:latin typeface="Calibri"/>
                <a:ea typeface="Calibri"/>
                <a:cs typeface="Calibri"/>
                <a:sym typeface="Calibri"/>
              </a:rPr>
              <a:t>Here’s another slide that shows how more ACEs increase the risk of a variety of health and mental health behaviors. Later, I’ll show how that affects physical health and increases chronic disease. </a:t>
            </a:r>
          </a:p>
          <a:p>
            <a:pPr marL="0" lvl="0" indent="0" algn="l" rtl="0">
              <a:spcBef>
                <a:spcPts val="0"/>
              </a:spcBef>
              <a:spcAft>
                <a:spcPts val="0"/>
              </a:spcAft>
              <a:buClr>
                <a:schemeClr val="dk1"/>
              </a:buClr>
              <a:buSzPts val="14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dirty="0">
                <a:solidFill>
                  <a:schemeClr val="dk1"/>
                </a:solidFill>
                <a:latin typeface="Calibri"/>
                <a:ea typeface="Calibri"/>
                <a:cs typeface="Calibri"/>
                <a:sym typeface="Calibri"/>
              </a:rPr>
              <a:t>Compared with people with zero ACEs, those with 4 types of were twice as likely to be smokers, 12 times more likely to have attempted suicide, and 7 times more likely to be alcoholic.</a:t>
            </a:r>
          </a:p>
          <a:p>
            <a:pPr marL="0" lvl="0" indent="0" algn="l" rtl="0">
              <a:spcBef>
                <a:spcPts val="0"/>
              </a:spcBef>
              <a:spcAft>
                <a:spcPts val="0"/>
              </a:spcAft>
              <a:buClr>
                <a:schemeClr val="dk1"/>
              </a:buClr>
              <a:buSzPts val="14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dirty="0">
                <a:solidFill>
                  <a:schemeClr val="dk1"/>
                </a:solidFill>
                <a:latin typeface="Calibri"/>
                <a:ea typeface="Calibri"/>
                <a:cs typeface="Calibri"/>
                <a:sym typeface="Calibri"/>
              </a:rPr>
              <a:t>People with high ACE scores are more likely to be violent, to have more marriages, more broken bones, more drug prescriptions, more depression, more auto-immune diseases, and more work absences.</a:t>
            </a:r>
          </a:p>
          <a:p>
            <a:pPr marL="0" lvl="0" indent="0" algn="l" rtl="0">
              <a:spcBef>
                <a:spcPts val="0"/>
              </a:spcBef>
              <a:spcAft>
                <a:spcPts val="0"/>
              </a:spcAft>
              <a:buClr>
                <a:schemeClr val="dk1"/>
              </a:buClr>
              <a:buSzPts val="14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dirty="0">
                <a:solidFill>
                  <a:schemeClr val="dk1"/>
                </a:solidFill>
                <a:latin typeface="Calibri"/>
                <a:ea typeface="Calibri"/>
                <a:cs typeface="Calibri"/>
                <a:sym typeface="Calibri"/>
              </a:rPr>
              <a:t>A grim note: Without intervention, those with 6 or more ACEs have a lifespan that’s 20 years shorter than those with zero ACEs. </a:t>
            </a:r>
          </a:p>
          <a:p>
            <a:pPr marL="0" lvl="0" indent="0" algn="l" rtl="0">
              <a:spcBef>
                <a:spcPts val="0"/>
              </a:spcBef>
              <a:spcAft>
                <a:spcPts val="0"/>
              </a:spcAft>
              <a:buClr>
                <a:schemeClr val="dk1"/>
              </a:buClr>
              <a:buSzPts val="1400"/>
              <a:buFont typeface="Arial"/>
              <a:buNone/>
            </a:pPr>
            <a:r>
              <a:rPr lang="en-US" sz="1200"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ts val="1400"/>
              <a:buFont typeface="Calibri"/>
              <a:buNone/>
            </a:pPr>
            <a:endParaRPr sz="900" b="0" i="0" u="none" strike="noStrike" cap="none" dirty="0">
              <a:solidFill>
                <a:schemeClr val="dk1"/>
              </a:solidFill>
              <a:latin typeface="Calibri"/>
              <a:ea typeface="Calibri"/>
              <a:cs typeface="Calibri"/>
              <a:sym typeface="Calibri"/>
            </a:endParaRPr>
          </a:p>
        </p:txBody>
      </p:sp>
      <p:sp>
        <p:nvSpPr>
          <p:cNvPr id="305" name="Google Shape;305;g5543b846af_0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7493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Here are a few misconceptions about PACEs science.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two biggest are:</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r>
              <a:rPr lang="en-US" sz="1200" b="1" i="0" u="sng" strike="noStrike" cap="none" dirty="0">
                <a:solidFill>
                  <a:schemeClr val="dk1"/>
                </a:solidFill>
                <a:effectLst/>
                <a:latin typeface="Calibri"/>
                <a:ea typeface="Calibri"/>
                <a:cs typeface="Calibri"/>
                <a:sym typeface="Calibri"/>
              </a:rPr>
              <a:t>That it’s just about the 10 ACEs in the ACE Study</a:t>
            </a:r>
            <a:r>
              <a:rPr lang="en-US" sz="1200" b="0" i="0" u="none" strike="noStrike" cap="none" dirty="0">
                <a:solidFill>
                  <a:schemeClr val="dk1"/>
                </a:solidFill>
                <a:effectLst/>
                <a:latin typeface="Calibri"/>
                <a:ea typeface="Calibri"/>
                <a:cs typeface="Calibri"/>
                <a:sym typeface="Calibri"/>
              </a:rPr>
              <a:t> — the </a:t>
            </a:r>
            <a:r>
              <a:rPr lang="en-US" sz="1200" b="0" i="0" u="sng" strike="noStrike" cap="none" dirty="0">
                <a:solidFill>
                  <a:schemeClr val="dk1"/>
                </a:solidFill>
                <a:effectLst/>
                <a:latin typeface="Calibri"/>
                <a:ea typeface="Calibri"/>
                <a:cs typeface="Calibri"/>
                <a:sym typeface="Calibri"/>
                <a:hlinkClick r:id="rId3"/>
              </a:rPr>
              <a:t>CDC-Kaiser Permanente Adverse Childhood Experiences Study</a:t>
            </a:r>
            <a:r>
              <a:rPr lang="en-US" sz="1200" b="0" i="0" u="none" strike="noStrike" cap="none" dirty="0">
                <a:solidFill>
                  <a:schemeClr val="dk1"/>
                </a:solidFill>
                <a:effectLst/>
                <a:latin typeface="Calibri"/>
                <a:ea typeface="Calibri"/>
                <a:cs typeface="Calibri"/>
                <a:sym typeface="Calibri"/>
              </a:rPr>
              <a:t>. It’s about </a:t>
            </a:r>
            <a:r>
              <a:rPr lang="en-US" sz="1200" b="0" i="0" u="none" strike="noStrike" cap="none" dirty="0" err="1">
                <a:solidFill>
                  <a:schemeClr val="dk1"/>
                </a:solidFill>
                <a:effectLst/>
                <a:latin typeface="Calibri"/>
                <a:ea typeface="Calibri"/>
                <a:cs typeface="Calibri"/>
                <a:sym typeface="Calibri"/>
              </a:rPr>
              <a:t>sooooo</a:t>
            </a:r>
            <a:r>
              <a:rPr lang="en-US" sz="1200" b="0" i="0" u="none" strike="noStrike" cap="none" dirty="0">
                <a:solidFill>
                  <a:schemeClr val="dk1"/>
                </a:solidFill>
                <a:effectLst/>
                <a:latin typeface="Calibri"/>
                <a:ea typeface="Calibri"/>
                <a:cs typeface="Calibri"/>
                <a:sym typeface="Calibri"/>
              </a:rPr>
              <a:t> much more than that. </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r>
              <a:rPr lang="en-US" sz="1200" b="1" i="0" u="sng" strike="noStrike" cap="none" dirty="0">
                <a:solidFill>
                  <a:schemeClr val="dk1"/>
                </a:solidFill>
                <a:effectLst/>
                <a:latin typeface="Calibri"/>
                <a:ea typeface="Calibri"/>
                <a:cs typeface="Calibri"/>
                <a:sym typeface="Calibri"/>
              </a:rPr>
              <a:t>And that it’s just about ACEs…adverse childhood experiences.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These two myths are intertwined. The ACE Study issued the first of its 70+ publications in 1998, and for many people it was the lightning bolt, the grand “aha” moment, the unexpected doorway into a blazing new understanding of the link between childhood adversity and the adult onset of chronic disease, mental illness, violence and being a victim of violence, among many other surprising consequences. By the way, Anda and </a:t>
            </a:r>
            <a:r>
              <a:rPr lang="en-US" sz="1200" b="0" i="0" u="none" strike="noStrike" cap="none" dirty="0" err="1">
                <a:solidFill>
                  <a:schemeClr val="dk1"/>
                </a:solidFill>
                <a:effectLst/>
                <a:latin typeface="Calibri"/>
                <a:ea typeface="Calibri"/>
                <a:cs typeface="Calibri"/>
                <a:sym typeface="Calibri"/>
              </a:rPr>
              <a:t>Felitti</a:t>
            </a:r>
            <a:r>
              <a:rPr lang="en-US" sz="1200" b="0" i="0" u="none" strike="noStrike" cap="none" dirty="0">
                <a:solidFill>
                  <a:schemeClr val="dk1"/>
                </a:solidFill>
                <a:effectLst/>
                <a:latin typeface="Calibri"/>
                <a:ea typeface="Calibri"/>
                <a:cs typeface="Calibri"/>
                <a:sym typeface="Calibri"/>
              </a:rPr>
              <a:t> recognized that there were many other ACEs than those they chose to look at — including racism, bullying, a father being abused, and community violence. They settled on those 10 because they were identified as common in a pilot study of about 300 people; several of the adverse experiences — such as sexual abuse and physical abuse — had been individually well studied.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Since the original ACE Study was done, there have been many other surveys and studies, and many of those have expanded </a:t>
            </a:r>
            <a:r>
              <a:rPr lang="en-US" sz="1200" b="0" i="0" u="sng" strike="noStrike" cap="none" dirty="0">
                <a:solidFill>
                  <a:schemeClr val="dk1"/>
                </a:solidFill>
                <a:effectLst/>
                <a:latin typeface="Calibri"/>
                <a:ea typeface="Calibri"/>
                <a:cs typeface="Calibri"/>
                <a:sym typeface="Calibri"/>
                <a:hlinkClick r:id="rId4"/>
              </a:rPr>
              <a:t>the types of ACEs</a:t>
            </a:r>
            <a:r>
              <a:rPr lang="en-US" sz="1200" b="0" i="0" u="none" strike="noStrike" cap="none" dirty="0">
                <a:solidFill>
                  <a:schemeClr val="dk1"/>
                </a:solidFill>
                <a:effectLst/>
                <a:latin typeface="Calibri"/>
                <a:ea typeface="Calibri"/>
                <a:cs typeface="Calibri"/>
                <a:sym typeface="Calibri"/>
              </a:rPr>
              <a:t>. Based on the other parts of ACEs science, we now know that any experience that results in sustained toxic stress can be regarded as an ACE. So, we put together this infographic to show the three realms of ACEs:</a:t>
            </a:r>
          </a:p>
          <a:p>
            <a:pPr lvl="1"/>
            <a:r>
              <a:rPr lang="en-US" sz="1200" b="0" i="0" u="none" strike="noStrike" cap="none" dirty="0">
                <a:solidFill>
                  <a:schemeClr val="dk1"/>
                </a:solidFill>
                <a:effectLst/>
                <a:latin typeface="Calibri"/>
                <a:ea typeface="Calibri"/>
                <a:cs typeface="Calibri"/>
                <a:sym typeface="Calibri"/>
              </a:rPr>
              <a:t>Family</a:t>
            </a:r>
          </a:p>
          <a:p>
            <a:pPr lvl="1"/>
            <a:r>
              <a:rPr lang="en-US" sz="1200" b="0" i="0" u="none" strike="noStrike" cap="none" dirty="0">
                <a:solidFill>
                  <a:schemeClr val="dk1"/>
                </a:solidFill>
                <a:effectLst/>
                <a:latin typeface="Calibri"/>
                <a:ea typeface="Calibri"/>
                <a:cs typeface="Calibri"/>
                <a:sym typeface="Calibri"/>
              </a:rPr>
              <a:t>Community</a:t>
            </a:r>
          </a:p>
          <a:p>
            <a:pPr lvl="1"/>
            <a:r>
              <a:rPr lang="en-US" sz="1200" b="0" i="0" u="none" strike="noStrike" cap="none" dirty="0">
                <a:solidFill>
                  <a:schemeClr val="dk1"/>
                </a:solidFill>
                <a:effectLst/>
                <a:latin typeface="Calibri"/>
                <a:ea typeface="Calibri"/>
                <a:cs typeface="Calibri"/>
                <a:sym typeface="Calibri"/>
              </a:rPr>
              <a:t>Environment</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experiences listed in the three areas in the infographic can all harm children’s brains and bodies. How they recover — or cope — depends on the supports provided them during and after the experience. </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48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200" b="1" i="0" u="none" strike="noStrike" cap="none" dirty="0">
                <a:solidFill>
                  <a:schemeClr val="dk1"/>
                </a:solidFill>
                <a:effectLst/>
                <a:latin typeface="Calibri"/>
                <a:ea typeface="Calibri"/>
                <a:cs typeface="Calibri"/>
                <a:sym typeface="Calibri"/>
              </a:rPr>
              <a:t>Another misconception:</a:t>
            </a:r>
          </a:p>
          <a:p>
            <a:endParaRPr lang="en-US" sz="1200" b="1"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Physical and sexual abuse are the worst ACEs</a:t>
            </a:r>
            <a:r>
              <a:rPr lang="en-US" sz="1200" b="0" i="0" u="none" strike="noStrike" cap="none" dirty="0">
                <a:solidFill>
                  <a:schemeClr val="dk1"/>
                </a:solidFill>
                <a:effectLst/>
                <a:latin typeface="Calibri"/>
                <a:ea typeface="Calibri"/>
                <a:cs typeface="Calibri"/>
                <a:sym typeface="Calibri"/>
              </a:rPr>
              <a:t>. The reality is this: The brain, for the most part, doesn’t distinguish between different types of ACEs — once the experience goes into the brain, it’s all toxic stress. The ACE Study showed that — on a population level —  it doesn’t matter what the types of ACEs are. An ACE score of 4 that includes divorce, physical abuse, an incarcerated family member and a depressed family member has the same statistical outcome as an ACE score of 4 that includes living with an alcoholic, verbal abuse, emotional neglect and physical neglect.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“We studied a whole range of outcomes — emotional, social, financial, biomedical, etc. If someone had an ACE score of 2 or 4 or 7, </a:t>
            </a:r>
            <a:r>
              <a:rPr lang="en-US" sz="1200" b="0" i="0" u="sng" strike="noStrike" cap="none" dirty="0">
                <a:solidFill>
                  <a:schemeClr val="dk1"/>
                </a:solidFill>
                <a:effectLst/>
                <a:latin typeface="Calibri"/>
                <a:ea typeface="Calibri"/>
                <a:cs typeface="Calibri"/>
                <a:sym typeface="Calibri"/>
                <a:hlinkClick r:id="rId3"/>
              </a:rPr>
              <a:t>it didn’t matter how you made the ACE score up. It didn’t matter.</a:t>
            </a:r>
            <a:r>
              <a:rPr lang="en-US" sz="1200" b="0" i="0" u="none" strike="noStrike" cap="none" dirty="0">
                <a:solidFill>
                  <a:schemeClr val="dk1"/>
                </a:solidFill>
                <a:effectLst/>
                <a:latin typeface="Calibri"/>
                <a:ea typeface="Calibri"/>
                <a:cs typeface="Calibri"/>
                <a:sym typeface="Calibri"/>
              </a:rPr>
              <a:t> That was unexpected and a surprise,” says </a:t>
            </a:r>
            <a:r>
              <a:rPr lang="en-US" sz="1200" b="0" i="0" u="none" strike="noStrike" cap="none" dirty="0" err="1">
                <a:solidFill>
                  <a:schemeClr val="dk1"/>
                </a:solidFill>
                <a:effectLst/>
                <a:latin typeface="Calibri"/>
                <a:ea typeface="Calibri"/>
                <a:cs typeface="Calibri"/>
                <a:sym typeface="Calibri"/>
              </a:rPr>
              <a:t>Felitti</a:t>
            </a:r>
            <a:r>
              <a:rPr lang="en-US" sz="1200" b="0" i="0" u="none" strike="noStrike" cap="none" dirty="0">
                <a:solidFill>
                  <a:schemeClr val="dk1"/>
                </a:solidFill>
                <a:effectLst/>
                <a:latin typeface="Calibri"/>
                <a:ea typeface="Calibri"/>
                <a:cs typeface="Calibri"/>
                <a:sym typeface="Calibri"/>
              </a:rPr>
              <a:t>. </a:t>
            </a:r>
          </a:p>
          <a:p>
            <a:pPr marL="158750" indent="0">
              <a:buNone/>
            </a:pPr>
            <a:endParaRPr lang="en-US" sz="1200" b="0" i="0" u="none" strike="noStrike" cap="none" dirty="0">
              <a:solidFill>
                <a:schemeClr val="dk1"/>
              </a:solidFill>
              <a:effectLst/>
              <a:latin typeface="Calibri"/>
              <a:ea typeface="Calibri"/>
              <a:cs typeface="Calibri"/>
              <a:sym typeface="Calibri"/>
            </a:endParaRPr>
          </a:p>
          <a:p>
            <a:pPr fontAlgn="base"/>
            <a:r>
              <a:rPr lang="en-US" sz="1200" b="1" i="0" u="none" strike="noStrike" cap="none" dirty="0">
                <a:solidFill>
                  <a:schemeClr val="dk1"/>
                </a:solidFill>
                <a:effectLst/>
                <a:latin typeface="Calibri"/>
                <a:ea typeface="Calibri"/>
                <a:cs typeface="Calibri"/>
                <a:sym typeface="Calibri"/>
              </a:rPr>
              <a:t>That’s why a </a:t>
            </a:r>
            <a:r>
              <a:rPr lang="en-US" sz="1200" b="1" i="0" u="none" strike="noStrike" cap="none" dirty="0" err="1">
                <a:solidFill>
                  <a:schemeClr val="dk1"/>
                </a:solidFill>
                <a:effectLst/>
                <a:latin typeface="Calibri"/>
                <a:ea typeface="Calibri"/>
                <a:cs typeface="Calibri"/>
                <a:sym typeface="Calibri"/>
              </a:rPr>
              <a:t>whac</a:t>
            </a:r>
            <a:r>
              <a:rPr lang="en-US" sz="1200" b="1" i="0" u="none" strike="noStrike" cap="none" dirty="0">
                <a:solidFill>
                  <a:schemeClr val="dk1"/>
                </a:solidFill>
                <a:effectLst/>
                <a:latin typeface="Calibri"/>
                <a:ea typeface="Calibri"/>
                <a:cs typeface="Calibri"/>
                <a:sym typeface="Calibri"/>
              </a:rPr>
              <a:t>-a-mole approach will never work to solving our most intractable problems. The ACE Study showed that if you have </a:t>
            </a:r>
            <a:r>
              <a:rPr lang="en-US" sz="1200" b="1" i="0" u="none" strike="noStrike" cap="none" dirty="0" err="1">
                <a:solidFill>
                  <a:schemeClr val="dk1"/>
                </a:solidFill>
                <a:effectLst/>
                <a:latin typeface="Calibri"/>
                <a:ea typeface="Calibri"/>
                <a:cs typeface="Calibri"/>
                <a:sym typeface="Calibri"/>
              </a:rPr>
              <a:t>onetype</a:t>
            </a:r>
            <a:r>
              <a:rPr lang="en-US" sz="1200" b="1" i="0" u="none" strike="noStrike" cap="none" dirty="0">
                <a:solidFill>
                  <a:schemeClr val="dk1"/>
                </a:solidFill>
                <a:effectLst/>
                <a:latin typeface="Calibri"/>
                <a:ea typeface="Calibri"/>
                <a:cs typeface="Calibri"/>
                <a:sym typeface="Calibri"/>
              </a:rPr>
              <a:t> of ACE, you’re likely have another. A growing segment of the population has three or more ACEs. </a:t>
            </a:r>
            <a:r>
              <a:rPr lang="en-US" sz="1100" b="0" i="0" u="none" strike="noStrike" cap="none" dirty="0">
                <a:solidFill>
                  <a:srgbClr val="000000"/>
                </a:solidFill>
                <a:effectLst/>
                <a:latin typeface="Arial"/>
                <a:ea typeface="Arial"/>
                <a:cs typeface="Arial"/>
                <a:sym typeface="Arial"/>
              </a:rPr>
              <a:t>Many people and organizations believe that if you prevent one type of child abuse—domestic violence, child sex abuse, verbal abuse, physical violence, etc.—then that type of abuse can disappear with enough time, effort and funding. But, since the families and children with the most problems are dealing with many ACEs, trying to reduce child sex abuse alone won’t address the consequences of the other types of ACEs. Also, reducing one type in one child doesn’t mean that the abuse won’t appear when that child becomes a parent and inadvertently passes on the abuse. </a:t>
            </a:r>
          </a:p>
          <a:p>
            <a:pPr fontAlgn="base"/>
            <a:endParaRPr lang="en-US" sz="1100" b="0" i="0" u="none" strike="noStrike" cap="none" dirty="0">
              <a:solidFill>
                <a:srgbClr val="000000"/>
              </a:solidFill>
              <a:effectLst/>
              <a:latin typeface="Arial"/>
              <a:ea typeface="Arial"/>
              <a:cs typeface="Arial"/>
              <a:sym typeface="Arial"/>
            </a:endParaRPr>
          </a:p>
          <a:p>
            <a:pPr fontAlgn="base"/>
            <a:r>
              <a:rPr lang="en-US" sz="1100" b="0" i="0" u="none" strike="noStrike" cap="none" dirty="0">
                <a:solidFill>
                  <a:srgbClr val="000000"/>
                </a:solidFill>
                <a:effectLst/>
                <a:latin typeface="Arial"/>
                <a:ea typeface="Arial"/>
                <a:cs typeface="Arial"/>
                <a:sym typeface="Arial"/>
              </a:rPr>
              <a:t>For example, says </a:t>
            </a:r>
            <a:r>
              <a:rPr lang="en-US" sz="1100" b="0" i="0" u="none" strike="noStrike" cap="none" dirty="0" err="1">
                <a:solidFill>
                  <a:srgbClr val="000000"/>
                </a:solidFill>
                <a:effectLst/>
                <a:latin typeface="Arial"/>
                <a:ea typeface="Arial"/>
                <a:cs typeface="Arial"/>
                <a:sym typeface="Arial"/>
              </a:rPr>
              <a:t>Felitti</a:t>
            </a:r>
            <a:r>
              <a:rPr lang="en-US" sz="1100" b="0" i="0" u="none" strike="noStrike" cap="none" dirty="0">
                <a:solidFill>
                  <a:srgbClr val="000000"/>
                </a:solidFill>
                <a:effectLst/>
                <a:latin typeface="Arial"/>
                <a:ea typeface="Arial"/>
                <a:cs typeface="Arial"/>
                <a:sym typeface="Arial"/>
              </a:rPr>
              <a:t>: “Although violence can beget violence, it’s hardly the only cause of violence. Basically, there’s lots of other ways: Humiliating people. Isolating people. Verbally provoking them. All of those have potential for producing violence in response.” In addition, violence can provoke nonviolent behavior that can be just as damaging as violence.</a:t>
            </a:r>
            <a:endParaRPr lang="en-US" sz="1200" b="1" i="0" u="none" strike="noStrike" cap="none" dirty="0">
              <a:solidFill>
                <a:schemeClr val="dk1"/>
              </a:solidFill>
              <a:effectLst/>
              <a:latin typeface="Calibri"/>
              <a:ea typeface="Calibri"/>
              <a:cs typeface="Calibri"/>
              <a:sym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b="1" i="0" u="none" strike="noStrike" cap="none" dirty="0">
              <a:solidFill>
                <a:schemeClr val="dk1"/>
              </a:solidFill>
              <a:effectLst/>
              <a:latin typeface="Calibri"/>
              <a:ea typeface="Calibri"/>
              <a:cs typeface="Calibri"/>
              <a:sym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1" i="0" u="none" strike="noStrike" cap="none" dirty="0">
                <a:solidFill>
                  <a:schemeClr val="dk1"/>
                </a:solidFill>
                <a:effectLst/>
                <a:latin typeface="Calibri"/>
                <a:ea typeface="Calibri"/>
                <a:cs typeface="Calibri"/>
                <a:sym typeface="Calibri"/>
              </a:rPr>
              <a:t>So, we can’t expect to eliminate physical abuse if we focus only on physical abuse. We can’t expect to eliminate domestic violence if we focus only on domestic violence. We have to focus on educating hearts, minds, organizations, systems and communities about PACEs science and implementing healing-centered policies and practices. </a:t>
            </a:r>
            <a:endParaRPr lang="en-US" sz="1200" b="1" dirty="0"/>
          </a:p>
          <a:p>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05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006c96d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006c96de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Here’s another very important misconception: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You don’t need to learn about PACEs science if you’re becoming trauma-informed</a:t>
            </a:r>
            <a:r>
              <a:rPr lang="en-US" sz="1200" b="0" i="0" u="none" strike="noStrike" cap="none" dirty="0">
                <a:solidFill>
                  <a:schemeClr val="dk1"/>
                </a:solidFill>
                <a:effectLst/>
                <a:latin typeface="Calibri"/>
                <a:ea typeface="Calibri"/>
                <a:cs typeface="Calibri"/>
                <a:sym typeface="Calibri"/>
              </a:rPr>
              <a:t>. We know organizations that skip over the ACE Study, include a little bit of brain science, and go right to implementing trauma-informed practice. But with that approach, an organization won’t be as successful as it could be if it integrated PACEs science. Being PACEs-science informed is the bedrock, the foundation of becoming trauma-informed. You need both. PACEs science is the </a:t>
            </a:r>
            <a:r>
              <a:rPr lang="en-US" sz="1200" b="1" i="0" u="none" strike="noStrike" cap="none" dirty="0">
                <a:solidFill>
                  <a:schemeClr val="dk1"/>
                </a:solidFill>
                <a:effectLst/>
                <a:latin typeface="Calibri"/>
                <a:ea typeface="Calibri"/>
                <a:cs typeface="Calibri"/>
                <a:sym typeface="Calibri"/>
              </a:rPr>
              <a:t>WHAT</a:t>
            </a:r>
            <a:r>
              <a:rPr lang="en-US" sz="1200" b="0" i="0" u="none" strike="noStrike" cap="none" dirty="0">
                <a:solidFill>
                  <a:schemeClr val="dk1"/>
                </a:solidFill>
                <a:effectLst/>
                <a:latin typeface="Calibri"/>
                <a:ea typeface="Calibri"/>
                <a:cs typeface="Calibri"/>
                <a:sym typeface="Calibri"/>
              </a:rPr>
              <a:t> and </a:t>
            </a:r>
            <a:r>
              <a:rPr lang="en-US" sz="1200" b="1" i="0" u="none" strike="noStrike" cap="none" dirty="0">
                <a:solidFill>
                  <a:schemeClr val="dk1"/>
                </a:solidFill>
                <a:effectLst/>
                <a:latin typeface="Calibri"/>
                <a:ea typeface="Calibri"/>
                <a:cs typeface="Calibri"/>
                <a:sym typeface="Calibri"/>
              </a:rPr>
              <a:t>WHY</a:t>
            </a:r>
            <a:r>
              <a:rPr lang="en-US" sz="1200" b="0" i="0" u="none" strike="noStrike" cap="none" dirty="0">
                <a:solidFill>
                  <a:schemeClr val="dk1"/>
                </a:solidFill>
                <a:effectLst/>
                <a:latin typeface="Calibri"/>
                <a:ea typeface="Calibri"/>
                <a:cs typeface="Calibri"/>
                <a:sym typeface="Calibri"/>
              </a:rPr>
              <a:t>. Trauma-informed is the </a:t>
            </a:r>
            <a:r>
              <a:rPr lang="en-US" sz="1200" b="1" i="0" u="none" strike="noStrike" cap="none" dirty="0">
                <a:solidFill>
                  <a:schemeClr val="dk1"/>
                </a:solidFill>
                <a:effectLst/>
                <a:latin typeface="Calibri"/>
                <a:ea typeface="Calibri"/>
                <a:cs typeface="Calibri"/>
                <a:sym typeface="Calibri"/>
              </a:rPr>
              <a:t>HOW</a:t>
            </a:r>
            <a:r>
              <a:rPr lang="en-US" sz="1200" b="0" i="0" u="none" strike="noStrike" cap="none" dirty="0">
                <a:solidFill>
                  <a:schemeClr val="dk1"/>
                </a:solidFill>
                <a:effectLst/>
                <a:latin typeface="Calibri"/>
                <a:ea typeface="Calibri"/>
                <a:cs typeface="Calibri"/>
                <a:sym typeface="Calibri"/>
              </a:rPr>
              <a:t>. If we do only the how, becoming trauma-informed risks becoming a fad, especially if implementing trauma-informed practices without PACEs science shows only slight improvement.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1" i="0" u="none" strike="noStrike" cap="none" dirty="0">
                <a:solidFill>
                  <a:srgbClr val="FF0000"/>
                </a:solidFill>
                <a:effectLst/>
                <a:latin typeface="Calibri"/>
                <a:ea typeface="Calibri"/>
                <a:cs typeface="Calibri"/>
                <a:sym typeface="Calibri"/>
              </a:rPr>
              <a:t>The progression for understanding this new knowledge usually goes like this: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b="1" i="0" u="none" strike="noStrike" cap="none" dirty="0">
              <a:solidFill>
                <a:srgbClr val="FF0000"/>
              </a:solidFill>
              <a:effectLst/>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tabLst/>
              <a:defRPr/>
            </a:pPr>
            <a:r>
              <a:rPr lang="en-US" sz="2400" b="0" i="0" u="none" strike="noStrike" cap="none" dirty="0">
                <a:solidFill>
                  <a:srgbClr val="FF0000"/>
                </a:solidFill>
                <a:effectLst/>
                <a:latin typeface="Calibri"/>
                <a:ea typeface="Calibri"/>
                <a:cs typeface="Calibri"/>
                <a:sym typeface="Calibri"/>
              </a:rPr>
              <a:t>Wow, this is familiar. It explains my life.</a:t>
            </a:r>
          </a:p>
          <a:p>
            <a:pPr marL="342900" marR="0" lvl="0" indent="-342900" algn="l" defTabSz="914400" rtl="0" eaLnBrk="1" fontAlgn="auto" latinLnBrk="0" hangingPunct="1">
              <a:lnSpc>
                <a:spcPct val="100000"/>
              </a:lnSpc>
              <a:spcBef>
                <a:spcPts val="0"/>
              </a:spcBef>
              <a:spcAft>
                <a:spcPts val="0"/>
              </a:spcAft>
              <a:buClr>
                <a:srgbClr val="000000"/>
              </a:buClr>
              <a:buSzPts val="1400"/>
              <a:tabLst/>
              <a:defRPr/>
            </a:pPr>
            <a:r>
              <a:rPr lang="en-US" sz="2400" b="0" i="0" u="none" strike="noStrike" cap="none" dirty="0">
                <a:solidFill>
                  <a:srgbClr val="FF0000"/>
                </a:solidFill>
                <a:effectLst/>
                <a:latin typeface="Calibri"/>
                <a:ea typeface="Calibri"/>
                <a:cs typeface="Calibri"/>
                <a:sym typeface="Calibri"/>
              </a:rPr>
              <a:t>I wonder how this affects my family &amp; friends?</a:t>
            </a:r>
          </a:p>
          <a:p>
            <a:pPr marL="342900" marR="0" lvl="0" indent="-342900" algn="l" defTabSz="914400" rtl="0" eaLnBrk="1" fontAlgn="auto" latinLnBrk="0" hangingPunct="1">
              <a:lnSpc>
                <a:spcPct val="100000"/>
              </a:lnSpc>
              <a:spcBef>
                <a:spcPts val="0"/>
              </a:spcBef>
              <a:spcAft>
                <a:spcPts val="0"/>
              </a:spcAft>
              <a:buClr>
                <a:srgbClr val="000000"/>
              </a:buClr>
              <a:buSzPts val="1400"/>
              <a:tabLst/>
              <a:defRPr/>
            </a:pPr>
            <a:r>
              <a:rPr lang="en-US" sz="2400" b="0" i="0" u="none" strike="noStrike" cap="none" dirty="0">
                <a:solidFill>
                  <a:srgbClr val="FF0000"/>
                </a:solidFill>
                <a:effectLst/>
                <a:latin typeface="Calibri"/>
                <a:ea typeface="Calibri"/>
                <a:cs typeface="Calibri"/>
                <a:sym typeface="Calibri"/>
              </a:rPr>
              <a:t>If most people experience ACEs (and positive childhood experiences, for which I’ll provide more information soon), then that means that most in my organization have, too. How is this affecting them as they interact with their co-workers and their family members? </a:t>
            </a:r>
          </a:p>
          <a:p>
            <a:pPr marL="342900" marR="0" lvl="0" indent="-342900" algn="l" defTabSz="914400" rtl="0" eaLnBrk="1" fontAlgn="auto" latinLnBrk="0" hangingPunct="1">
              <a:lnSpc>
                <a:spcPct val="100000"/>
              </a:lnSpc>
              <a:spcBef>
                <a:spcPts val="0"/>
              </a:spcBef>
              <a:spcAft>
                <a:spcPts val="0"/>
              </a:spcAft>
              <a:buClr>
                <a:srgbClr val="000000"/>
              </a:buClr>
              <a:buSzPts val="1400"/>
              <a:tabLst/>
              <a:defRPr/>
            </a:pPr>
            <a:r>
              <a:rPr lang="en-US" sz="2400" b="0" i="0" u="none" strike="noStrike" cap="none" dirty="0">
                <a:solidFill>
                  <a:srgbClr val="FF0000"/>
                </a:solidFill>
                <a:effectLst/>
                <a:latin typeface="Calibri"/>
                <a:ea typeface="Calibri"/>
                <a:cs typeface="Calibri"/>
                <a:sym typeface="Calibri"/>
              </a:rPr>
              <a:t>Since our systems are based on how we understand human behavior, then we need to rethink how our systems interact with the people they serve, educate, imprison, etc.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b="1" i="0" u="none" strike="noStrike" cap="none" dirty="0">
              <a:solidFill>
                <a:srgbClr val="FF0000"/>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1" i="0" u="none" strike="noStrike" cap="none" dirty="0">
                <a:solidFill>
                  <a:srgbClr val="FF0000"/>
                </a:solidFill>
                <a:effectLst/>
                <a:latin typeface="Calibri"/>
                <a:ea typeface="Calibri"/>
                <a:cs typeface="Calibri"/>
                <a:sym typeface="Calibri"/>
              </a:rPr>
              <a:t>Some people may be scared when they first learn about PACEs science. It may bring up bad memories, to the point that they can become lost in the memory of a trauma and can no longer pay attention, to going as far as dissociating, which looks as if they’ve fallen asleep. That’s why it’s important when teaching this in a group, to recognize that these responses may occur, they’re normal, and to provide an opportunity for people who feel scared or upset to talk with someone about what they’re feeling. It’s also a reason for providing this information more than one time. If someone’s recalling a traumatic event, their thinking brain automatically goes offline and will not absorb or remember anything about the presentation. More about that in the next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b="1" i="0" u="none" strike="noStrike" cap="none" dirty="0">
              <a:solidFill>
                <a:srgbClr val="FF0000"/>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1" i="0" u="none" strike="noStrike" cap="none" dirty="0">
                <a:solidFill>
                  <a:srgbClr val="FF0000"/>
                </a:solidFill>
                <a:effectLst/>
                <a:latin typeface="Calibri"/>
                <a:ea typeface="Calibri"/>
                <a:cs typeface="Calibri"/>
                <a:sym typeface="Calibri"/>
              </a:rPr>
              <a:t>Leaders of organizations sometimes find the knowledge threatening. A point of caution and understanding: If the leaders in an organization don’t integrate the understanding of PACEs science into their own lives and in their workplace, they will not be successful to become a truly trauma-informed organization.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onto the other parts of PACEs science: Next is how stress, and toxic stress, affect the brain. </a:t>
            </a:r>
            <a:endParaRPr dirty="0"/>
          </a:p>
        </p:txBody>
      </p:sp>
      <p:sp>
        <p:nvSpPr>
          <p:cNvPr id="211" name="Google Shape;211;g4006c96de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3912222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200" dirty="0">
                <a:latin typeface="Calibri" panose="020F0502020204030204" pitchFamily="34" charset="0"/>
                <a:cs typeface="Calibri" panose="020F0502020204030204" pitchFamily="34" charset="0"/>
              </a:rPr>
              <a:t>If a car comes at you, or you hear gunshots or other danger appears, your eyes, ears or both send a danger alert to your amygdala. Before the rest of your brain registers the danger, your amygdala instantly assesses sounds and sights, and screams </a:t>
            </a:r>
            <a:r>
              <a:rPr lang="en-US" sz="1200" b="1" dirty="0">
                <a:solidFill>
                  <a:srgbClr val="FF0000"/>
                </a:solidFill>
                <a:latin typeface="Calibri" panose="020F0502020204030204" pitchFamily="34" charset="0"/>
                <a:cs typeface="Calibri" panose="020F0502020204030204" pitchFamily="34" charset="0"/>
              </a:rPr>
              <a:t>DANGER</a:t>
            </a:r>
            <a:r>
              <a:rPr lang="en-US" sz="1200" dirty="0">
                <a:latin typeface="Calibri" panose="020F0502020204030204" pitchFamily="34" charset="0"/>
                <a:cs typeface="Calibri" panose="020F0502020204030204" pitchFamily="34" charset="0"/>
              </a:rPr>
              <a:t>! to the hypothalamus.</a:t>
            </a:r>
          </a:p>
          <a:p>
            <a:pPr marL="158750" indent="0">
              <a:buNone/>
            </a:pPr>
            <a:endParaRPr lang="en-US" sz="1200" dirty="0">
              <a:latin typeface="Calibri" panose="020F0502020204030204" pitchFamily="34" charset="0"/>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latin typeface="Calibri" panose="020F0502020204030204" pitchFamily="34" charset="0"/>
                <a:cs typeface="Calibri" panose="020F0502020204030204" pitchFamily="34" charset="0"/>
              </a:rPr>
              <a:t>The hypothalamus is like a command center for danger. It instantly sends a message to the adrenal glands: </a:t>
            </a:r>
            <a:r>
              <a:rPr lang="en-US" sz="1200" b="1" dirty="0">
                <a:latin typeface="Calibri" panose="020F0502020204030204" pitchFamily="34" charset="0"/>
                <a:cs typeface="Calibri" panose="020F0502020204030204" pitchFamily="34" charset="0"/>
              </a:rPr>
              <a:t>START PUMPING ADRENALINE</a:t>
            </a:r>
            <a:r>
              <a:rPr lang="en-US" sz="1200" dirty="0">
                <a:latin typeface="Calibri" panose="020F0502020204030204" pitchFamily="34" charset="0"/>
                <a:cs typeface="Calibri" panose="020F0502020204030204" pitchFamily="34" charset="0"/>
              </a:rPr>
              <a:t>! This triggers a burst of energy for you to fight, run away or freeze. Your heartbeat accelerates. It pushes blood to the muscles and vital organs. Your pulse rate and blood pressure go up. You start to breathe faster. Small airways in the lungs open wide to take in as much oxygen as possible. Your lungs send extra oxygen to the brain, making you more alert. Your sight, hearing, and other senses become sharper. Meanwhile, epinephrine triggers the release of blood sugar (glucose) and fats from temporary storage sites in the body. These nutrients flood into the bloodstream, supplying energy to all parts of the body. (Sympathetic nervous system.)</a:t>
            </a:r>
          </a:p>
          <a:p>
            <a:pPr marL="158750" indent="0">
              <a:buNone/>
            </a:pPr>
            <a:endParaRPr lang="en-US" sz="1200" dirty="0">
              <a:latin typeface="Calibri" panose="020F0502020204030204" pitchFamily="34" charset="0"/>
              <a:cs typeface="Calibri" panose="020F0502020204030204" pitchFamily="34" charset="0"/>
            </a:endParaRPr>
          </a:p>
          <a:p>
            <a:pPr marL="158750" indent="0">
              <a:buNone/>
            </a:pPr>
            <a:endParaRPr lang="en-US" sz="1200" dirty="0">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latin typeface="Calibri" panose="020F0502020204030204" pitchFamily="34" charset="0"/>
                <a:cs typeface="Calibri" panose="020F0502020204030204" pitchFamily="34" charset="0"/>
              </a:rPr>
              <a:t>Source: Harvard Health Publishing —https://www.health.harvard.edu/staying-healthy/understanding-the-stress-response</a:t>
            </a:r>
          </a:p>
          <a:p>
            <a:pPr marL="158750" indent="0">
              <a:buNone/>
            </a:pP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3402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200" dirty="0">
                <a:latin typeface="Calibri" panose="020F0502020204030204" pitchFamily="34" charset="0"/>
                <a:cs typeface="Calibri" panose="020F0502020204030204" pitchFamily="34" charset="0"/>
              </a:rPr>
              <a:t>All this happens so quickly that you don’t even know that it’s happening. That’s why you can jump out of the way of a car or run from a dog or a bear before you can even think about what you’re doing. </a:t>
            </a:r>
          </a:p>
          <a:p>
            <a:pPr marL="158750" indent="0">
              <a:buNone/>
            </a:pPr>
            <a:endParaRPr lang="en-US" sz="1200" dirty="0">
              <a:latin typeface="Calibri" panose="020F0502020204030204" pitchFamily="34" charset="0"/>
              <a:cs typeface="Calibri" panose="020F0502020204030204" pitchFamily="34" charset="0"/>
            </a:endParaRPr>
          </a:p>
          <a:p>
            <a:pPr marL="158750" indent="0">
              <a:buNone/>
            </a:pPr>
            <a:r>
              <a:rPr lang="en-US" sz="1200" dirty="0">
                <a:latin typeface="Calibri" panose="020F0502020204030204" pitchFamily="34" charset="0"/>
                <a:cs typeface="Calibri" panose="020F0502020204030204" pitchFamily="34" charset="0"/>
              </a:rPr>
              <a:t>After the initial surge, and the danger has not passed, the hypothalamus activates the second part of the stress response system to keep the gas pedal down. This tells the adrenal glands to release cortisol so the body can stay revved up.</a:t>
            </a:r>
          </a:p>
          <a:p>
            <a:pPr marL="158750" indent="0">
              <a:buNone/>
            </a:pPr>
            <a:endParaRPr lang="en-US" sz="1200" dirty="0">
              <a:latin typeface="Calibri" panose="020F0502020204030204" pitchFamily="34" charset="0"/>
              <a:cs typeface="Calibri" panose="020F0502020204030204" pitchFamily="34" charset="0"/>
            </a:endParaRPr>
          </a:p>
          <a:p>
            <a:pPr marL="158750" indent="0">
              <a:buNone/>
            </a:pPr>
            <a:r>
              <a:rPr lang="en-US" sz="1200" dirty="0">
                <a:latin typeface="Calibri" panose="020F0502020204030204" pitchFamily="34" charset="0"/>
                <a:cs typeface="Calibri" panose="020F0502020204030204" pitchFamily="34" charset="0"/>
              </a:rPr>
              <a:t>After the danger has passed, the hypothalamus stops telling the adrenal glands to pump adrenaline and cortisol to put the brakes on. (Parasympathetic nervous system.)</a:t>
            </a:r>
          </a:p>
          <a:p>
            <a:pPr marL="158750" indent="0">
              <a:buNone/>
            </a:pPr>
            <a:endParaRPr lang="en-US" sz="1200" dirty="0">
              <a:latin typeface="Calibri" panose="020F0502020204030204" pitchFamily="34" charset="0"/>
              <a:cs typeface="Calibri" panose="020F0502020204030204" pitchFamily="34" charset="0"/>
            </a:endParaRPr>
          </a:p>
          <a:p>
            <a:pPr marL="158750" indent="0">
              <a:buNone/>
            </a:pPr>
            <a:r>
              <a:rPr lang="en-US" sz="1200" dirty="0">
                <a:latin typeface="Calibri" panose="020F0502020204030204" pitchFamily="34" charset="0"/>
                <a:cs typeface="Calibri" panose="020F0502020204030204" pitchFamily="34" charset="0"/>
              </a:rPr>
              <a:t>But, as Dr. Nadine Burke Harris has said, “What if the bear comes home drunk every night and the stress is constant?” That’s when stress becomes toxic.</a:t>
            </a:r>
          </a:p>
          <a:p>
            <a:pPr marL="158750" indent="0">
              <a:buFontTx/>
              <a:buNone/>
            </a:pPr>
            <a:endParaRPr lang="en-US" sz="1200" dirty="0">
              <a:latin typeface="Calibri" panose="020F0502020204030204" pitchFamily="34" charset="0"/>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200" dirty="0">
                <a:latin typeface="Calibri" panose="020F0502020204030204" pitchFamily="34" charset="0"/>
                <a:cs typeface="Calibri" panose="020F0502020204030204" pitchFamily="34" charset="0"/>
              </a:rPr>
              <a:t>Source: Harvard Health Publishing —https://www.health.harvard.edu/staying-healthy/understanding-the-stress-response</a:t>
            </a:r>
          </a:p>
          <a:p>
            <a:pPr marL="158750" indent="0">
              <a:buFontTx/>
              <a:buNone/>
            </a:pPr>
            <a:r>
              <a:rPr lang="en-US" sz="1200" dirty="0">
                <a:latin typeface="Calibri" panose="020F0502020204030204" pitchFamily="34" charset="0"/>
                <a:cs typeface="Calibri" panose="020F0502020204030204" pitchFamily="34" charset="0"/>
              </a:rPr>
              <a:t>https://www.youtube.com/watch?v=rVwFkcOZHJw</a:t>
            </a:r>
          </a:p>
          <a:p>
            <a:pPr marL="158750" indent="0">
              <a:buFontTx/>
              <a:buNone/>
            </a:pP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591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www.youtube.com</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watch?v</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rVwFkcOZHJw</a:t>
            </a:r>
            <a:endParaRPr lang="en-US" sz="1200" dirty="0">
              <a:latin typeface="Calibri" panose="020F0502020204030204" pitchFamily="34" charset="0"/>
              <a:cs typeface="Calibri" panose="020F0502020204030204" pitchFamily="34" charset="0"/>
            </a:endParaRPr>
          </a:p>
          <a:p>
            <a:pPr marL="158750" indent="0">
              <a:buFontTx/>
              <a:buNone/>
            </a:pP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9043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2579D5-9E8B-E147-89E0-F958CB202082}"/>
              </a:ext>
            </a:extLst>
          </p:cNvPr>
          <p:cNvSpPr txBox="1">
            <a:spLocks noGrp="1"/>
          </p:cNvSpPr>
          <p:nvPr>
            <p:ph type="sldNum" sz="quarter" idx="5"/>
          </p:nvPr>
        </p:nvSpPr>
        <p:spPr>
          <a:ln/>
        </p:spPr>
        <p:txBody>
          <a:bodyPr lIns="0" tIns="0" rIns="0" bIns="0" anchor="b" anchorCtr="0">
            <a:noAutofit/>
          </a:bodyPr>
          <a:lstStyle/>
          <a:p>
            <a:pPr lvl="0"/>
            <a:fld id="{3893BD0E-1873-914F-81FC-D7B57886D4B7}" type="slidenum">
              <a:t>19</a:t>
            </a:fld>
            <a:endParaRPr lang="en-US"/>
          </a:p>
        </p:txBody>
      </p:sp>
      <p:sp>
        <p:nvSpPr>
          <p:cNvPr id="2" name="Slide Image Placeholder 1">
            <a:extLst>
              <a:ext uri="{FF2B5EF4-FFF2-40B4-BE49-F238E27FC236}">
                <a16:creationId xmlns:a16="http://schemas.microsoft.com/office/drawing/2014/main" id="{044FC394-62EB-5046-A9A3-4D54360769CF}"/>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BD60C02-DAA6-E647-91F4-51B79BEB446F}"/>
              </a:ext>
            </a:extLst>
          </p:cNvPr>
          <p:cNvSpPr txBox="1">
            <a:spLocks noGrp="1"/>
          </p:cNvSpPr>
          <p:nvPr>
            <p:ph type="body" sz="quarter" idx="1"/>
          </p:nvPr>
        </p:nvSpPr>
        <p:spPr/>
        <p:txBody>
          <a:bodyPr/>
          <a:lstStyle/>
          <a:p>
            <a:pPr marL="158750" indent="0">
              <a:buFontTx/>
              <a:buNone/>
            </a:pPr>
            <a:r>
              <a:rPr lang="en-US" sz="1200" dirty="0">
                <a:latin typeface="Calibri" panose="020F0502020204030204" pitchFamily="34" charset="0"/>
                <a:cs typeface="Calibri" panose="020F0502020204030204" pitchFamily="34" charset="0"/>
              </a:rPr>
              <a:t>Moderate, short-lived stress responses in the body can promote growth. In fact, we need moderate stress to learn and grow. </a:t>
            </a:r>
          </a:p>
          <a:p>
            <a:pPr marL="158750" indent="0">
              <a:buFontTx/>
              <a:buNone/>
            </a:pPr>
            <a:endParaRPr lang="en-US" sz="1200" dirty="0">
              <a:latin typeface="Calibri" panose="020F0502020204030204" pitchFamily="34" charset="0"/>
              <a:cs typeface="Calibri" panose="020F0502020204030204" pitchFamily="34" charset="0"/>
            </a:endParaRPr>
          </a:p>
          <a:p>
            <a:pPr marL="158750" indent="0">
              <a:buFontTx/>
              <a:buNone/>
            </a:pPr>
            <a:r>
              <a:rPr lang="en-US" sz="1200" dirty="0">
                <a:latin typeface="Calibri" panose="020F0502020204030204" pitchFamily="34" charset="0"/>
                <a:cs typeface="Calibri" panose="020F0502020204030204" pitchFamily="34" charset="0"/>
              </a:rPr>
              <a:t>But toxic stress is the parent who gets drunk several times a week, comes home and beats up a spouse and/or children. Or policies that don’t provide adequate wages, safe housing, good education or access to nutritional food. Or systems that further traumatize already traumatized people, including minorities who constantly face a steady thrum of racism. Or a pandemic. </a:t>
            </a:r>
          </a:p>
          <a:p>
            <a:pPr marL="158750" indent="0">
              <a:buFontTx/>
              <a:buNone/>
            </a:pPr>
            <a:endParaRPr lang="en-US" sz="1200" dirty="0">
              <a:latin typeface="Calibri" panose="020F0502020204030204" pitchFamily="34" charset="0"/>
              <a:cs typeface="Calibri" panose="020F0502020204030204" pitchFamily="34" charset="0"/>
            </a:endParaRPr>
          </a:p>
          <a:p>
            <a:pPr marL="158750" indent="0">
              <a:buFontTx/>
              <a:buNone/>
            </a:pPr>
            <a:r>
              <a:rPr lang="en-US" sz="1200" dirty="0">
                <a:latin typeface="Calibri" panose="020F0502020204030204" pitchFamily="34" charset="0"/>
                <a:cs typeface="Calibri" panose="020F0502020204030204" pitchFamily="34" charset="0"/>
              </a:rPr>
              <a:t>When there’s unrelenting stress caused by ACEs, and not enough positive childhood experiences—support from an adult caregiver and community and systems policies, this can damage the function and structure of a child’s developing brain, with long-term consequences for learning, behavior, and both physical and mental health.</a:t>
            </a:r>
          </a:p>
          <a:p>
            <a:pPr marL="158750" indent="0">
              <a:buNone/>
            </a:pPr>
            <a:endParaRPr lang="en-US" sz="1200" dirty="0">
              <a:latin typeface="Calibri" panose="020F0502020204030204" pitchFamily="34" charset="0"/>
              <a:cs typeface="Calibri" panose="020F0502020204030204" pitchFamily="34" charset="0"/>
            </a:endParaRPr>
          </a:p>
          <a:p>
            <a:pPr marL="158750" indent="0">
              <a:buNone/>
            </a:pPr>
            <a:r>
              <a:rPr lang="en-US" sz="1200" dirty="0">
                <a:latin typeface="Calibri" panose="020F0502020204030204" pitchFamily="34" charset="0"/>
                <a:cs typeface="Calibri" panose="020F0502020204030204" pitchFamily="34" charset="0"/>
              </a:rPr>
              <a:t>Source: Center on the Developing Child at Harvard https://developingchild.arvard.edu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9d9ff28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gd9d9ff28a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latin typeface="Calibri"/>
                <a:ea typeface="Calibri"/>
                <a:cs typeface="Calibri"/>
                <a:sym typeface="Calibri"/>
              </a:rPr>
              <a:t>Welcome to this presentation about the science of positive and adverse childhood experiences—PACEs science. This presentation was put together by PACEs Connection. We’re dedicated to creating a better normal—one in which we solve our most intractable problems. Our social network </a:t>
            </a:r>
            <a:r>
              <a:rPr lang="en-US" sz="1200" dirty="0" err="1">
                <a:latin typeface="Calibri"/>
                <a:ea typeface="Calibri"/>
                <a:cs typeface="Calibri"/>
                <a:sym typeface="Calibri"/>
              </a:rPr>
              <a:t>PACEsConnection.com</a:t>
            </a:r>
            <a:r>
              <a:rPr lang="en-US" sz="1200" dirty="0">
                <a:latin typeface="Calibri"/>
                <a:ea typeface="Calibri"/>
                <a:cs typeface="Calibri"/>
                <a:sym typeface="Calibri"/>
              </a:rPr>
              <a:t> has tens of thousands of members, and we support hundreds of PACEs initiatives that are creating healthy communities. We educate people and organizations about PACEs science, connect people and organizations with each other to avoid re-inventing the wheel, and tell stories to advance the PACEs movement and the integration of practices and policies based on PACEs science. </a:t>
            </a:r>
          </a:p>
          <a:p>
            <a:pPr marL="0" marR="0" lvl="0" indent="0" algn="l" rtl="0">
              <a:lnSpc>
                <a:spcPct val="100000"/>
              </a:lnSpc>
              <a:spcBef>
                <a:spcPts val="0"/>
              </a:spcBef>
              <a:spcAft>
                <a:spcPts val="0"/>
              </a:spcAft>
              <a:buClr>
                <a:srgbClr val="000000"/>
              </a:buClr>
              <a:buSzPts val="1400"/>
              <a:buFont typeface="Arial"/>
              <a:buNone/>
            </a:pPr>
            <a:endParaRPr lang="en-US" sz="1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dirty="0">
                <a:latin typeface="Calibri"/>
                <a:ea typeface="Calibri"/>
                <a:cs typeface="Calibri"/>
                <a:sym typeface="Calibri"/>
              </a:rPr>
              <a:t>At this point, all of you have probably heard something about ACEs—adverse childhood experiences—or PACEs—the science of positive and adverse childhood experiences. This knowledge is changing everything. It pulls together and weaves into a mighty movement the threads of changes that have been attempted in many sectors for generations. </a:t>
            </a:r>
            <a:endParaRPr sz="1200" dirty="0">
              <a:latin typeface="Calibri"/>
              <a:ea typeface="Calibri"/>
              <a:cs typeface="Calibri"/>
              <a:sym typeface="Calibri"/>
            </a:endParaRPr>
          </a:p>
        </p:txBody>
      </p:sp>
      <p:sp>
        <p:nvSpPr>
          <p:cNvPr id="54" name="Google Shape;54;gd9d9ff28a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0753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Shape 144">
            <a:extLst>
              <a:ext uri="{FF2B5EF4-FFF2-40B4-BE49-F238E27FC236}">
                <a16:creationId xmlns:a16="http://schemas.microsoft.com/office/drawing/2014/main" id="{4037438C-C976-5F42-8402-51F60072644C}"/>
              </a:ext>
            </a:extLst>
          </p:cNvPr>
          <p:cNvSpPr>
            <a:spLocks noGrp="1" noRot="1" noChangeAspect="1" noTextEdit="1"/>
          </p:cNvSpPr>
          <p:nvPr>
            <p:ph type="sldImg" idx="2"/>
          </p:nvPr>
        </p:nvSpPr>
        <p:spPr>
          <a:xfrm>
            <a:off x="381000" y="685800"/>
            <a:ext cx="6096000" cy="3429000"/>
          </a:xfrm>
          <a:noFill/>
        </p:spPr>
      </p:sp>
      <p:sp>
        <p:nvSpPr>
          <p:cNvPr id="49154" name="Shape 145">
            <a:extLst>
              <a:ext uri="{FF2B5EF4-FFF2-40B4-BE49-F238E27FC236}">
                <a16:creationId xmlns:a16="http://schemas.microsoft.com/office/drawing/2014/main" id="{C43DC4E8-6A80-2948-89FB-612566B33AF7}"/>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marL="158750" indent="0">
              <a:buFontTx/>
              <a:buNone/>
            </a:pPr>
            <a:r>
              <a:rPr lang="en-US" altLang="en-US" sz="1200" dirty="0">
                <a:latin typeface="Calibri" panose="020F0502020204030204" pitchFamily="34" charset="0"/>
                <a:ea typeface="ＭＳ Ｐゴシック" panose="020B0600070205080204" pitchFamily="34" charset="-128"/>
                <a:cs typeface="Calibri" panose="020F0502020204030204" pitchFamily="34" charset="0"/>
              </a:rPr>
              <a:t>This image shows brain cells losing the connections with each other. Essentially, trauma knocks the thinking part of the brain offline, and puts survival brain in charge. This keeps the thinking part of the brain from developing as it should and making strong connections as it learns. If someone is in constant stress, the strongest connections are being made in the part of the brain that reacts to stress. </a:t>
            </a:r>
          </a:p>
          <a:p>
            <a:pPr marL="158750" indent="0">
              <a:buFontTx/>
              <a:buNone/>
            </a:pPr>
            <a:r>
              <a:rPr lang="en-US" altLang="en-US" sz="1200" dirty="0">
                <a:latin typeface="Calibri" panose="020F0502020204030204" pitchFamily="34" charset="0"/>
                <a:ea typeface="ＭＳ Ｐゴシック" panose="020B0600070205080204" pitchFamily="34" charset="-128"/>
                <a:cs typeface="Calibri" panose="020F0502020204030204" pitchFamily="34"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altLang="en-US" sz="1200" dirty="0">
                <a:latin typeface="Calibri" panose="020F0502020204030204" pitchFamily="34" charset="0"/>
                <a:ea typeface="ＭＳ Ｐゴシック" panose="020B0600070205080204" pitchFamily="34" charset="-128"/>
                <a:cs typeface="Calibri" panose="020F0502020204030204" pitchFamily="34" charset="0"/>
              </a:rPr>
              <a:t>Children who experience trauma or aren’t provided opportunities to develop attachments to healthy caregivers act out, can’t focus, can’t sit still, withdraw, or dissociate. No amount of reasoning will soothe survival brain. Children are soothed by interacting with a healthy caregiver until they feel safe. </a:t>
            </a:r>
          </a:p>
          <a:p>
            <a:pPr marL="158750" indent="0">
              <a:buFontTx/>
              <a:buNone/>
            </a:pPr>
            <a:endParaRPr lang="en-US" altLang="en-US" sz="1200" dirty="0">
              <a:latin typeface="Calibri" panose="020F0502020204030204" pitchFamily="34" charset="0"/>
              <a:ea typeface="ＭＳ Ｐゴシック" panose="020B0600070205080204" pitchFamily="34" charset="-128"/>
              <a:cs typeface="Calibri" panose="020F0502020204030204" pitchFamily="34" charset="0"/>
            </a:endParaRPr>
          </a:p>
          <a:p>
            <a:pPr marL="158750" indent="0">
              <a:buFontTx/>
              <a:buNone/>
            </a:pPr>
            <a:r>
              <a:rPr lang="en-US" altLang="en-US" sz="1200" dirty="0">
                <a:latin typeface="Calibri" panose="020F0502020204030204" pitchFamily="34" charset="0"/>
                <a:ea typeface="ＭＳ Ｐゴシック" panose="020B0600070205080204" pitchFamily="34" charset="-128"/>
                <a:cs typeface="Calibri" panose="020F0502020204030204" pitchFamily="34" charset="0"/>
              </a:rPr>
              <a:t>When kids who are continually stressed get older, they cope by drinking, overeating, doing drugs, having inappropriate sex, smoking, etc. What’s really important to understand is that to them, these are coping mechanism; they’re solutions. And they work. Nicotine reduces anxiety. Food soothes. Drugs can be anti-depressants. People who use them often don’t regard them as problems. So, telling someone how bad smoking is for them isn’t likely to change their mind or their behavior.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B593994-EA33-074F-AC2C-88B632BCC487}"/>
              </a:ext>
            </a:extLst>
          </p:cNvPr>
          <p:cNvSpPr txBox="1">
            <a:spLocks noGrp="1"/>
          </p:cNvSpPr>
          <p:nvPr>
            <p:ph type="sldNum" sz="quarter" idx="5"/>
          </p:nvPr>
        </p:nvSpPr>
        <p:spPr>
          <a:ln/>
        </p:spPr>
        <p:txBody>
          <a:bodyPr lIns="0" tIns="0" rIns="0" bIns="0" anchor="b" anchorCtr="0">
            <a:noAutofit/>
          </a:bodyPr>
          <a:lstStyle/>
          <a:p>
            <a:pPr lvl="0"/>
            <a:fld id="{1CAEEE81-32F8-0B44-9670-139993B14AB1}" type="slidenum">
              <a:t>21</a:t>
            </a:fld>
            <a:endParaRPr lang="en-US"/>
          </a:p>
        </p:txBody>
      </p:sp>
      <p:sp>
        <p:nvSpPr>
          <p:cNvPr id="2" name="Slide Image Placeholder 1">
            <a:extLst>
              <a:ext uri="{FF2B5EF4-FFF2-40B4-BE49-F238E27FC236}">
                <a16:creationId xmlns:a16="http://schemas.microsoft.com/office/drawing/2014/main" id="{5B517EE0-91B0-5640-B668-ED8BA7EC3530}"/>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9DA91B8-00AE-584B-9623-D6E068B8343D}"/>
              </a:ext>
            </a:extLst>
          </p:cNvPr>
          <p:cNvSpPr txBox="1">
            <a:spLocks noGrp="1"/>
          </p:cNvSpPr>
          <p:nvPr>
            <p:ph type="body" sz="quarter"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sz="1200" dirty="0">
                <a:latin typeface="Calibri" panose="020F0502020204030204" pitchFamily="34" charset="0"/>
                <a:ea typeface="ＭＳ Ｐゴシック" panose="020B0600070205080204" pitchFamily="34" charset="-128"/>
                <a:cs typeface="Calibri" panose="020F0502020204030204" pitchFamily="34" charset="0"/>
              </a:rPr>
              <a:t>Thousands of research publications show that toxic stress during childhood can cause the body to stay in a red alert status, which puts a lot of wear and tear on the body. Too much adrenaline can weaken the heart and lead to Type 2 diabetes. Too much cortisol can lead to arthritis, gastrointestinal disease, depression and shrink lymph nodes. Too little cortisol, which also regulates our immune response, can cause our immune system to attack parts of our body. This can lead to lupus, multiple sclerosis, rheumatoid arthritis and fibromyalgia. </a:t>
            </a:r>
          </a:p>
          <a:p>
            <a:pPr marL="158750" indent="0">
              <a:buNone/>
            </a:pPr>
            <a:endParaRPr lang="en-US" sz="1200" dirty="0">
              <a:latin typeface="Calibri" panose="020F0502020204030204" pitchFamily="34" charset="0"/>
              <a:cs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200" dirty="0">
                <a:latin typeface="Calibri" panose="020F0502020204030204" pitchFamily="34" charset="0"/>
                <a:cs typeface="Calibri" panose="020F0502020204030204" pitchFamily="34" charset="0"/>
              </a:rPr>
              <a:t>Many people think that your DNA provides a blueprint for your life. That’s true for many parts of you, such as eye color or skin color. But our genetics are more complicated and wonderful than that. On top of the genome there’s an epigenome, which turns genes on and off, depending on what’s happening in your environment. Say that you grew up in a war zone. To stay alive, you had to stay alert, and the genes that regulate you staying alert are turned on and stay on for as long as you live in that war zone. But if you move out of that war zone to a safe place, and you don’t need to stay alert, eventually some or many of the genes that regulate you staying alert are turned off. </a:t>
            </a:r>
          </a:p>
          <a:p>
            <a:pPr marL="158750" indent="0">
              <a:buNone/>
            </a:pPr>
            <a:endParaRPr lang="en-US" sz="1200" dirty="0">
              <a:latin typeface="Calibri" panose="020F0502020204030204" pitchFamily="34" charset="0"/>
              <a:cs typeface="Calibri" panose="020F0502020204030204" pitchFamily="34" charset="0"/>
            </a:endParaRPr>
          </a:p>
          <a:p>
            <a:pPr marL="158750" indent="0">
              <a:buNone/>
            </a:pPr>
            <a:r>
              <a:rPr lang="en-US" sz="1200" dirty="0">
                <a:latin typeface="Calibri" panose="020F0502020204030204" pitchFamily="34" charset="0"/>
                <a:cs typeface="Calibri" panose="020F0502020204030204" pitchFamily="34" charset="0"/>
              </a:rPr>
              <a:t>Changes in your epigenome can be handed down from generation to generation. This can result in generational  trauma. Changes can also be ameliorated by integrating positive experiences in childhood. Changes can also occur in adulthood, a concept that is particularly important because many adults don’t think they can heal, and don’t understand that believing it is possible to heal is the first step to healing. </a:t>
            </a:r>
          </a:p>
          <a:p>
            <a:pPr marL="158750" indent="0">
              <a:buNone/>
            </a:pPr>
            <a:endParaRPr lang="en-US" sz="1200" dirty="0">
              <a:latin typeface="Calibri" panose="020F0502020204030204" pitchFamily="34" charset="0"/>
              <a:cs typeface="Calibri" panose="020F0502020204030204" pitchFamily="34" charset="0"/>
            </a:endParaRPr>
          </a:p>
          <a:p>
            <a:pPr marL="158750" indent="0">
              <a:buNone/>
            </a:pPr>
            <a:r>
              <a:rPr lang="en-US" sz="1200" dirty="0">
                <a:latin typeface="Calibri" panose="020F0502020204030204" pitchFamily="34" charset="0"/>
                <a:cs typeface="Calibri" panose="020F0502020204030204" pitchFamily="34" charset="0"/>
              </a:rPr>
              <a:t>Generational trauma expressed in epigenetic changes goes hand-in-hand with historical trauma—the generational longevity of trauma-inducing systems, including racist policies in the healthcare system, in schools, in economic policies, in banking systems, in housing, in law enforcement, in courts, in voting…the list goes on and on. </a:t>
            </a:r>
          </a:p>
          <a:p>
            <a:pPr marL="158750" indent="0">
              <a:buNone/>
            </a:pPr>
            <a:endParaRPr lang="en-US" sz="1200" dirty="0">
              <a:latin typeface="Calibri" panose="020F0502020204030204" pitchFamily="34" charset="0"/>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www.youtube.com</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watch?v</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bJoYbtqPcaA</a:t>
            </a:r>
            <a:endParaRPr lang="en-US" sz="1200" dirty="0">
              <a:latin typeface="Calibri" panose="020F0502020204030204" pitchFamily="34" charset="0"/>
              <a:cs typeface="Calibri" panose="020F0502020204030204" pitchFamily="34" charset="0"/>
            </a:endParaRPr>
          </a:p>
          <a:p>
            <a:pPr marL="158750" indent="0">
              <a:buNone/>
            </a:pP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689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panose="020F0502020204030204" pitchFamily="34" charset="0"/>
                <a:cs typeface="Calibri" panose="020F0502020204030204" pitchFamily="34" charset="0"/>
              </a:rPr>
              <a:t>https://</a:t>
            </a:r>
            <a:r>
              <a:rPr lang="en-US" sz="1100" dirty="0" err="1">
                <a:latin typeface="Calibri" panose="020F0502020204030204" pitchFamily="34" charset="0"/>
                <a:cs typeface="Calibri" panose="020F0502020204030204" pitchFamily="34" charset="0"/>
              </a:rPr>
              <a:t>www.youtube.com</a:t>
            </a:r>
            <a:r>
              <a:rPr lang="en-US" sz="1100" dirty="0">
                <a:latin typeface="Calibri" panose="020F0502020204030204" pitchFamily="34" charset="0"/>
                <a:cs typeface="Calibri" panose="020F0502020204030204" pitchFamily="34" charset="0"/>
              </a:rPr>
              <a:t>/</a:t>
            </a:r>
            <a:r>
              <a:rPr lang="en-US" sz="1100" dirty="0" err="1">
                <a:latin typeface="Calibri" panose="020F0502020204030204" pitchFamily="34" charset="0"/>
                <a:cs typeface="Calibri" panose="020F0502020204030204" pitchFamily="34" charset="0"/>
              </a:rPr>
              <a:t>watch?v</a:t>
            </a:r>
            <a:r>
              <a:rPr lang="en-US" sz="1100" dirty="0">
                <a:latin typeface="Calibri" panose="020F0502020204030204" pitchFamily="34" charset="0"/>
                <a:cs typeface="Calibri" panose="020F0502020204030204" pitchFamily="34" charset="0"/>
              </a:rPr>
              <a:t>=</a:t>
            </a:r>
            <a:r>
              <a:rPr lang="en-US" sz="1100" dirty="0" err="1">
                <a:latin typeface="Calibri" panose="020F0502020204030204" pitchFamily="34" charset="0"/>
                <a:cs typeface="Calibri" panose="020F0502020204030204" pitchFamily="34" charset="0"/>
              </a:rPr>
              <a:t>bJoYbtqPcaA</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5474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sz="1200" dirty="0">
                <a:latin typeface="Calibri" panose="020F0502020204030204" pitchFamily="34" charset="0"/>
                <a:ea typeface="ＭＳ Ｐゴシック" panose="020B0600070205080204" pitchFamily="34" charset="-128"/>
                <a:cs typeface="Calibri" panose="020F0502020204030204" pitchFamily="34" charset="0"/>
              </a:rPr>
              <a:t>But with all this bad news about how trauma hurts us, there’s good news. Our brains are plastic—they’re malleable; they can change. Our bodies want—are designed— to heal. Resilience research has identified many ways that individuals, families, communities and systems can prevent childhood adversity, integrate positive childhood experiences, stop further traumatizing already traumatized adults, and provide practices and policies that heal. This slide shows the core protective factors for families developed by the Strengthening Families Framework.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en-US" sz="1200" dirty="0">
              <a:latin typeface="Calibri" panose="020F0502020204030204" pitchFamily="34" charset="0"/>
              <a:ea typeface="ＭＳ Ｐゴシック" panose="020B0600070205080204" pitchFamily="34" charset="-128"/>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sz="1200" dirty="0">
                <a:latin typeface="Calibri" panose="020F0502020204030204" pitchFamily="34" charset="0"/>
                <a:ea typeface="ＭＳ Ｐゴシック" panose="020B0600070205080204" pitchFamily="34" charset="-128"/>
                <a:cs typeface="Calibri" panose="020F0502020204030204" pitchFamily="34" charset="0"/>
              </a:rPr>
              <a:t>Although this research is just beginning, people and organizations across the United States and the world are already working to increase positive childhood experiences and positive adult experiences in themselves, their organizations, their systems and their communities. </a:t>
            </a:r>
          </a:p>
          <a:p>
            <a:pPr marL="158750" indent="0">
              <a:buNone/>
            </a:pP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00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9d9ff28a1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d9d9ff28a1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Calibri"/>
                <a:ea typeface="Calibri"/>
                <a:cs typeface="Calibri"/>
                <a:sym typeface="Calibri"/>
              </a:rPr>
              <a:t>Resilience has long been included as one of the five parts of PACEs science. But emerging research shows that positive and adverse childhood experiences are intertwined in a profound way that affects us and how we integrate this science into our work and lives.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200" dirty="0">
                <a:latin typeface="Calibri"/>
                <a:ea typeface="Calibri"/>
                <a:cs typeface="Calibri"/>
                <a:sym typeface="Calibri"/>
              </a:rPr>
              <a:t>I’m going to radically simplify an important aspect of this research and focus on some work by Dr. Christina Bethell and her co-researchers. </a:t>
            </a:r>
            <a:endParaRPr sz="1200" dirty="0">
              <a:latin typeface="Calibri"/>
              <a:ea typeface="Calibri"/>
              <a:cs typeface="Calibri"/>
              <a:sym typeface="Calibri"/>
            </a:endParaRPr>
          </a:p>
        </p:txBody>
      </p:sp>
      <p:sp>
        <p:nvSpPr>
          <p:cNvPr id="66" name="Google Shape;66;gd9d9ff28a1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9d9ff28a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d9d9ff28a1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dirty="0">
                <a:latin typeface="Calibri" panose="020F0502020204030204" pitchFamily="34" charset="0"/>
                <a:cs typeface="Calibri" panose="020F0502020204030204" pitchFamily="34" charset="0"/>
              </a:rPr>
              <a:t>So, let’s take a look at that research. </a:t>
            </a:r>
            <a:endParaRPr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 sz="1200" dirty="0">
                <a:latin typeface="Calibri" panose="020F0502020204030204" pitchFamily="34" charset="0"/>
                <a:cs typeface="Calibri" panose="020F0502020204030204" pitchFamily="34" charset="0"/>
              </a:rPr>
              <a:t>She and others in her research group measured seven positive childhood experiences.</a:t>
            </a:r>
          </a:p>
          <a:p>
            <a:pPr marL="0" lvl="0" indent="0" algn="l" rtl="0">
              <a:lnSpc>
                <a:spcPct val="100000"/>
              </a:lnSpc>
              <a:spcBef>
                <a:spcPts val="0"/>
              </a:spcBef>
              <a:spcAft>
                <a:spcPts val="0"/>
              </a:spcAft>
              <a:buSzPts val="1100"/>
              <a:buNone/>
            </a:pPr>
            <a:endParaRPr lang="en"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i="1" dirty="0">
                <a:latin typeface="Calibri" panose="020F0502020204030204" pitchFamily="34" charset="0"/>
                <a:cs typeface="Calibri" panose="020F0502020204030204" pitchFamily="34" charset="0"/>
              </a:rPr>
              <a:t>[NOTE: You can add a poll here to see how many PCEs people have.]</a:t>
            </a:r>
            <a:endParaRPr sz="1200" i="1"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sz="1200" dirty="0">
              <a:latin typeface="Calibri" panose="020F0502020204030204" pitchFamily="34" charset="0"/>
              <a:cs typeface="Calibri" panose="020F0502020204030204" pitchFamily="34" charset="0"/>
            </a:endParaRPr>
          </a:p>
        </p:txBody>
      </p:sp>
      <p:sp>
        <p:nvSpPr>
          <p:cNvPr id="78" name="Google Shape;78;gd9d9ff28a1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9d9ff28a1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d9d9ff28a1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What they found was what you’d expect: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100"/>
            </a:pPr>
            <a:r>
              <a:rPr lang="en-US" sz="1200" dirty="0">
                <a:solidFill>
                  <a:schemeClr val="dk1"/>
                </a:solidFill>
                <a:latin typeface="Calibri" panose="020F0502020204030204" pitchFamily="34" charset="0"/>
                <a:cs typeface="Calibri" panose="020F0502020204030204" pitchFamily="34" charset="0"/>
              </a:rPr>
              <a:t>Basically, the more positive experiences you had, the better off you were. </a:t>
            </a:r>
          </a:p>
          <a:p>
            <a:pPr marL="171450" lvl="0" indent="-171450" algn="l" rtl="0">
              <a:spcBef>
                <a:spcPts val="0"/>
              </a:spcBef>
              <a:spcAft>
                <a:spcPts val="0"/>
              </a:spcAft>
              <a:buClr>
                <a:schemeClr val="dk1"/>
              </a:buClr>
              <a:buSzPts val="1100"/>
            </a:pPr>
            <a:endParaRPr lang="en-US" sz="1200" dirty="0">
              <a:solidFill>
                <a:schemeClr val="dk1"/>
              </a:solidFill>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100"/>
            </a:pPr>
            <a:r>
              <a:rPr lang="en" sz="1200" dirty="0">
                <a:latin typeface="Calibri" panose="020F0502020204030204" pitchFamily="34" charset="0"/>
                <a:cs typeface="Calibri" panose="020F0502020204030204" pitchFamily="34" charset="0"/>
              </a:rPr>
              <a:t>So, a high ACE score doesn’t mean you’re doomed. You may have enough positive childhood experiences to counteract the effects. </a:t>
            </a:r>
            <a:endParaRPr sz="1200"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100"/>
            </a:pPr>
            <a:endParaRPr sz="1200"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100"/>
            </a:pPr>
            <a:r>
              <a:rPr lang="en" sz="1200" dirty="0">
                <a:latin typeface="Calibri" panose="020F0502020204030204" pitchFamily="34" charset="0"/>
                <a:cs typeface="Calibri" panose="020F0502020204030204" pitchFamily="34" charset="0"/>
              </a:rPr>
              <a:t>But a low ACE score doesn’t mean you’re in the clear. Let’s say you have only one or two ACEs, and only one positive childhood experience. The research shows that you may suffer worse effects than if you had several ACEs.</a:t>
            </a:r>
          </a:p>
          <a:p>
            <a:pPr marL="171450" lvl="0" indent="-171450" algn="l" rtl="0">
              <a:lnSpc>
                <a:spcPct val="100000"/>
              </a:lnSpc>
              <a:spcBef>
                <a:spcPts val="0"/>
              </a:spcBef>
              <a:spcAft>
                <a:spcPts val="0"/>
              </a:spcAft>
              <a:buSzPts val="1100"/>
            </a:pPr>
            <a:endParaRPr lang="en" sz="1200" dirty="0">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100"/>
            </a:pPr>
            <a:r>
              <a:rPr lang="en-US" sz="1200" dirty="0">
                <a:solidFill>
                  <a:schemeClr val="dk1"/>
                </a:solidFill>
                <a:latin typeface="Calibri" panose="020F0502020204030204" pitchFamily="34" charset="0"/>
                <a:cs typeface="Calibri" panose="020F0502020204030204" pitchFamily="34" charset="0"/>
              </a:rPr>
              <a:t>But it turns out there’s more to the story of ACEs and PCEs and why it’s important to integrate them. </a:t>
            </a:r>
            <a:endParaRPr lang="en"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lang="en"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sz="1200" dirty="0">
              <a:latin typeface="Calibri" panose="020F0502020204030204" pitchFamily="34" charset="0"/>
              <a:cs typeface="Calibri" panose="020F0502020204030204" pitchFamily="34" charset="0"/>
            </a:endParaRPr>
          </a:p>
        </p:txBody>
      </p:sp>
      <p:sp>
        <p:nvSpPr>
          <p:cNvPr id="91" name="Google Shape;91;gd9d9ff28a1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d9d9ff28a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d9d9ff28a1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00" dirty="0">
                <a:solidFill>
                  <a:schemeClr val="dk1"/>
                </a:solidFill>
                <a:latin typeface="Calibri"/>
                <a:cs typeface="Calibri"/>
                <a:sym typeface="Calibri"/>
              </a:rPr>
              <a:t>The more positive childhood experiences (PCEs) you have, your opportunity for a healthy life increases. </a:t>
            </a:r>
          </a:p>
          <a:p>
            <a:pPr marL="0" lvl="0" indent="0" algn="l" rtl="0">
              <a:lnSpc>
                <a:spcPct val="100000"/>
              </a:lnSpc>
              <a:spcBef>
                <a:spcPts val="0"/>
              </a:spcBef>
              <a:spcAft>
                <a:spcPts val="0"/>
              </a:spcAft>
              <a:buSzPts val="1100"/>
              <a:buNone/>
            </a:pPr>
            <a:endParaRPr lang="en" sz="100" dirty="0">
              <a:solidFill>
                <a:schemeClr val="dk1"/>
              </a:solidFill>
              <a:latin typeface="Calibri"/>
              <a:cs typeface="Calibri"/>
              <a:sym typeface="Calibri"/>
            </a:endParaRPr>
          </a:p>
          <a:p>
            <a:pPr marL="0" lvl="0" indent="0" algn="l" rtl="0">
              <a:lnSpc>
                <a:spcPct val="100000"/>
              </a:lnSpc>
              <a:spcBef>
                <a:spcPts val="0"/>
              </a:spcBef>
              <a:spcAft>
                <a:spcPts val="0"/>
              </a:spcAft>
              <a:buSzPts val="1100"/>
              <a:buNone/>
            </a:pPr>
            <a:r>
              <a:rPr lang="en" sz="100" dirty="0">
                <a:solidFill>
                  <a:schemeClr val="dk1"/>
                </a:solidFill>
                <a:latin typeface="Calibri"/>
                <a:cs typeface="Calibri"/>
                <a:sym typeface="Calibri"/>
              </a:rPr>
              <a:t>But focusing only on PCEs, without acknowledging the ACEs in your life can keep you from flourishing. </a:t>
            </a:r>
          </a:p>
          <a:p>
            <a:pPr marL="0" lvl="0" indent="0" algn="l" rtl="0">
              <a:lnSpc>
                <a:spcPct val="100000"/>
              </a:lnSpc>
              <a:spcBef>
                <a:spcPts val="0"/>
              </a:spcBef>
              <a:spcAft>
                <a:spcPts val="0"/>
              </a:spcAft>
              <a:buSzPts val="1100"/>
              <a:buNone/>
            </a:pPr>
            <a:endParaRPr lang="en" sz="100" dirty="0">
              <a:solidFill>
                <a:schemeClr val="dk1"/>
              </a:solidFill>
              <a:latin typeface="Calibri"/>
              <a:cs typeface="Calibri"/>
              <a:sym typeface="Calibri"/>
            </a:endParaRPr>
          </a:p>
          <a:p>
            <a:pPr marL="0" lvl="0" indent="0" algn="l" rtl="0">
              <a:lnSpc>
                <a:spcPct val="100000"/>
              </a:lnSpc>
              <a:spcBef>
                <a:spcPts val="0"/>
              </a:spcBef>
              <a:spcAft>
                <a:spcPts val="0"/>
              </a:spcAft>
              <a:buSzPts val="1100"/>
              <a:buNone/>
            </a:pPr>
            <a:r>
              <a:rPr lang="en" sz="100" dirty="0">
                <a:solidFill>
                  <a:schemeClr val="dk1"/>
                </a:solidFill>
                <a:latin typeface="Calibri"/>
                <a:cs typeface="Calibri"/>
                <a:sym typeface="Calibri"/>
              </a:rPr>
              <a:t>Research shows that people who resist negative emotions are more likely to experience mental health problems.</a:t>
            </a:r>
          </a:p>
          <a:p>
            <a:pPr marL="0" lvl="0" indent="0" algn="l" rtl="0">
              <a:lnSpc>
                <a:spcPct val="100000"/>
              </a:lnSpc>
              <a:spcBef>
                <a:spcPts val="0"/>
              </a:spcBef>
              <a:spcAft>
                <a:spcPts val="0"/>
              </a:spcAft>
              <a:buSzPts val="1100"/>
              <a:buNone/>
            </a:pPr>
            <a:endParaRPr lang="en" sz="800" dirty="0">
              <a:solidFill>
                <a:schemeClr val="dk1"/>
              </a:solidFill>
              <a:latin typeface="Calibri"/>
              <a:cs typeface="Calibri"/>
              <a:sym typeface="Calibri"/>
            </a:endParaRPr>
          </a:p>
          <a:p>
            <a:pPr marL="0" lvl="0" indent="0" algn="l" rtl="0">
              <a:lnSpc>
                <a:spcPct val="100000"/>
              </a:lnSpc>
              <a:spcBef>
                <a:spcPts val="0"/>
              </a:spcBef>
              <a:spcAft>
                <a:spcPts val="0"/>
              </a:spcAft>
              <a:buSzPts val="1100"/>
              <a:buNone/>
            </a:pPr>
            <a:r>
              <a:rPr lang="en" sz="800" dirty="0">
                <a:solidFill>
                  <a:schemeClr val="dk1"/>
                </a:solidFill>
                <a:latin typeface="Calibri"/>
                <a:cs typeface="Calibri"/>
                <a:sym typeface="Calibri"/>
              </a:rPr>
              <a:t>This applies to an individual, as well as a nation. For example, think about how we’re addressing racism and White privilege in this country. Many people say, OK we acknowledge slavery, and now let’s move on. But slavery and its aftermath, such as the Jim Crow era, still affects so many parts of our society, policies, laws, norms and culture that if we’re to heal as a nation, we have to acknowledge and address all of slavery’s generational legacies so that we can develop an equitable and just society in which power is shared. </a:t>
            </a:r>
          </a:p>
          <a:p>
            <a:pPr marL="0" lvl="0" indent="0" algn="l" rtl="0">
              <a:lnSpc>
                <a:spcPct val="100000"/>
              </a:lnSpc>
              <a:spcBef>
                <a:spcPts val="0"/>
              </a:spcBef>
              <a:spcAft>
                <a:spcPts val="0"/>
              </a:spcAft>
              <a:buSzPts val="1100"/>
              <a:buNone/>
            </a:pPr>
            <a:endParaRPr lang="en" sz="100" dirty="0">
              <a:solidFill>
                <a:schemeClr val="dk1"/>
              </a:solidFill>
              <a:latin typeface="Calibri"/>
              <a:cs typeface="Calibri"/>
              <a:sym typeface="Calibri"/>
            </a:endParaRPr>
          </a:p>
        </p:txBody>
      </p:sp>
      <p:sp>
        <p:nvSpPr>
          <p:cNvPr id="104" name="Google Shape;104;gd9d9ff28a1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d9d9ff28a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d9d9ff28a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200" dirty="0">
                <a:latin typeface="Calibri" panose="020F0502020204030204" pitchFamily="34" charset="0"/>
                <a:cs typeface="Calibri" panose="020F0502020204030204" pitchFamily="34" charset="0"/>
              </a:rPr>
              <a:t>The ongoing goal throughout our lives, through ups and downs, is to flourish. Flourishing means learning skills that emerge from understanding our childhood experiences, which begins with accepting the impacts of both the negative experiences and positive experiences. </a:t>
            </a:r>
            <a:endParaRPr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200" dirty="0">
                <a:latin typeface="Calibri" panose="020F0502020204030204" pitchFamily="34" charset="0"/>
                <a:cs typeface="Calibri" panose="020F0502020204030204" pitchFamily="34" charset="0"/>
              </a:rPr>
              <a:t>There is so much more to this, and there will be, as time goes on. We’ll continue to provide updates to this research in the PACEs Connection Resource Center.</a:t>
            </a:r>
            <a:endParaRPr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dirty="0">
              <a:latin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d9d9ff28a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d9d9ff28a1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1200" dirty="0">
                <a:latin typeface="Calibri" panose="020F0502020204030204" pitchFamily="34" charset="0"/>
                <a:cs typeface="Calibri" panose="020F0502020204030204" pitchFamily="34" charset="0"/>
              </a:rPr>
              <a:t>At the crux of this movement are two very simple, but important concepts:</a:t>
            </a:r>
          </a:p>
          <a:p>
            <a:pPr marL="0" lvl="0" indent="0" algn="l" rtl="0">
              <a:lnSpc>
                <a:spcPct val="100000"/>
              </a:lnSpc>
              <a:spcBef>
                <a:spcPts val="0"/>
              </a:spcBef>
              <a:spcAft>
                <a:spcPts val="0"/>
              </a:spcAft>
              <a:buSzPts val="1100"/>
              <a:buNone/>
            </a:pPr>
            <a:endParaRPr lang="en-US"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dirty="0">
                <a:latin typeface="Calibri" panose="020F0502020204030204" pitchFamily="34" charset="0"/>
                <a:cs typeface="Calibri" panose="020F0502020204030204" pitchFamily="34" charset="0"/>
              </a:rPr>
              <a:t>To change all of our practices and policies to move from blame, shame and punishment….to understanding, nurturing and healing. </a:t>
            </a:r>
            <a:endParaRPr sz="1200" dirty="0">
              <a:latin typeface="Calibri" panose="020F0502020204030204" pitchFamily="34" charset="0"/>
              <a:cs typeface="Calibri" panose="020F0502020204030204" pitchFamily="34" charset="0"/>
            </a:endParaRPr>
          </a:p>
        </p:txBody>
      </p:sp>
      <p:sp>
        <p:nvSpPr>
          <p:cNvPr id="104" name="Google Shape;104;gd9d9ff28a1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755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543b846af_0_26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dirty="0">
                <a:solidFill>
                  <a:schemeClr val="dk1"/>
                </a:solidFill>
                <a:latin typeface="Calibri"/>
                <a:ea typeface="Calibri"/>
                <a:cs typeface="Calibri"/>
                <a:sym typeface="Calibri"/>
              </a:rPr>
              <a:t>AND…as I pointed out earlier, it’s critical that organizations acknowledge and examine their own ACEs burden—as well as their foundation of positive experiences—by having each staff member do their own ACE and positive experiences score </a:t>
            </a:r>
            <a:r>
              <a:rPr lang="en-US" sz="1200" b="1" i="0" u="none" strike="noStrike" cap="none" dirty="0">
                <a:solidFill>
                  <a:schemeClr val="dk1"/>
                </a:solidFill>
                <a:latin typeface="Calibri"/>
                <a:ea typeface="Calibri"/>
                <a:cs typeface="Calibri"/>
                <a:sym typeface="Calibri"/>
              </a:rPr>
              <a:t>anonymously, preferably in a group</a:t>
            </a:r>
            <a:r>
              <a:rPr lang="en-US" sz="1200" b="0" i="0" u="none" strike="noStrike" cap="none" dirty="0">
                <a:solidFill>
                  <a:schemeClr val="dk1"/>
                </a:solidFill>
                <a:latin typeface="Calibri"/>
                <a:ea typeface="Calibri"/>
                <a:cs typeface="Calibri"/>
                <a:sym typeface="Calibri"/>
              </a:rPr>
              <a:t>. This slide shows why. We did an anonymous group survey of the audience at this event, which comprised helping professionals in Sonoma County, CA. The high levels of ACEs in health professions were astounding to the group. </a:t>
            </a:r>
          </a:p>
          <a:p>
            <a:pPr marL="0" marR="0" lvl="0" indent="0" algn="l" rtl="0">
              <a:lnSpc>
                <a:spcPct val="100000"/>
              </a:lnSpc>
              <a:spcBef>
                <a:spcPts val="0"/>
              </a:spcBef>
              <a:spcAft>
                <a:spcPts val="0"/>
              </a:spcAft>
              <a:buClr>
                <a:schemeClr val="dk1"/>
              </a:buClr>
              <a:buSzPts val="14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dirty="0">
                <a:solidFill>
                  <a:schemeClr val="dk1"/>
                </a:solidFill>
                <a:latin typeface="Calibri"/>
                <a:ea typeface="Calibri"/>
                <a:cs typeface="Calibri"/>
                <a:sym typeface="Calibri"/>
              </a:rPr>
              <a:t>It’s important for every organization—whether they are part of the healthcare system or not—to examine their own ACEs and PCEs. If you do this, as mentioned before, some people will vividly recall their childhood trauma, and tune out to what’s happening around them. They may also want to talk with a counselor or peer to process their feelings, so it’s important to announce prior to the presentation that there will be someone to talk with afterwards. </a:t>
            </a:r>
          </a:p>
          <a:p>
            <a:pPr marL="0" marR="0" lvl="0" indent="0" algn="l" rtl="0">
              <a:lnSpc>
                <a:spcPct val="100000"/>
              </a:lnSpc>
              <a:spcBef>
                <a:spcPts val="0"/>
              </a:spcBef>
              <a:spcAft>
                <a:spcPts val="0"/>
              </a:spcAft>
              <a:buClr>
                <a:schemeClr val="dk1"/>
              </a:buClr>
              <a:buSzPts val="14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64" name="Google Shape;364;g5543b846af_0_26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7634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Let’s look at two more myths.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Since ACEs only happen during childhood, we should focus all our resources on kids and we’ll solve our problems.</a:t>
            </a:r>
            <a:r>
              <a:rPr lang="en-US" sz="1200" b="0" i="0" u="none" strike="noStrike" cap="none" dirty="0">
                <a:solidFill>
                  <a:schemeClr val="dk1"/>
                </a:solidFill>
                <a:effectLst/>
                <a:latin typeface="Calibri"/>
                <a:ea typeface="Calibri"/>
                <a:cs typeface="Calibri"/>
                <a:sym typeface="Calibri"/>
              </a:rPr>
              <a:t> Research shows that parents pass their ACEs on to kids, so you have to involve parents, organizations and communities. If parents address their ACEs, learn about PACEs science, and get help, they get healthier, and, as a result, their kids get healthier. If organizations address their ACEs and integrate PCEs, they’re stop retraumatizing their workers, most of whom have ACEs.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	What causes ACEs? Toxic stress. And since toxic stress appears in the community and the environment, parents won’t get as healthy as their kids need them to be until the organizations and systems they work for and interact with, the communities they live in, and the nations they’re part of stop traumatizing already traumatized people and start healing.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	The early PACEs science pioneers have shown that we can solve our most intractable problems, but we won’t solve our most intractable problems unless all organizations, systems in all sectors, all communities and nations integrate trauma-informed practices based on PACEs science.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4244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panose="020F0502020204030204" pitchFamily="34" charset="0"/>
                <a:ea typeface="Calibri"/>
                <a:cs typeface="Calibri" panose="020F0502020204030204" pitchFamily="34" charset="0"/>
                <a:sym typeface="Calibri"/>
              </a:rPr>
              <a:t>The last myth.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panose="020F0502020204030204" pitchFamily="34" charset="0"/>
              <a:ea typeface="Calibri"/>
              <a:cs typeface="Calibri" panose="020F0502020204030204" pitchFamily="34" charset="0"/>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panose="020F0502020204030204" pitchFamily="34" charset="0"/>
                <a:ea typeface="Calibri"/>
                <a:cs typeface="Calibri" panose="020F0502020204030204" pitchFamily="34" charset="0"/>
                <a:sym typeface="Calibri"/>
              </a:rPr>
              <a:t>We only need to address ACEs in poor people of color, because poor people of color are the demographic with the highest burden of ACEs</a:t>
            </a:r>
            <a:r>
              <a:rPr lang="en-US" sz="1200" b="0" i="0" u="none" strike="noStrike" cap="none" dirty="0">
                <a:solidFill>
                  <a:schemeClr val="dk1"/>
                </a:solidFill>
                <a:effectLst/>
                <a:latin typeface="Calibri" panose="020F0502020204030204" pitchFamily="34" charset="0"/>
                <a:ea typeface="Calibri"/>
                <a:cs typeface="Calibri" panose="020F0502020204030204" pitchFamily="34" charset="0"/>
                <a:sym typeface="Calibri"/>
              </a:rPr>
              <a:t>. This just further exacerbates the them-us situation we’re all in and is short-sighted. ACEs are everywhere, in all demographics. And people in power — which in the United States are mostly tall White men who come from middle-class and upper middle-class backgrounds — can and do act out their ACEs by intentionally or unintentionally abusing people individually and by policies that they create, either in the organizations they lead or the positions they hold in public office. You can find many examples of leaders in the business, faith-based, healthcare, entertainment, political and other arenas who have done so, and are doing so, due to their own ACEs.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So, while we’re doing all we can to get to equity, we need to create our systems so that they address everyone’s ACEs, otherwise, we’ll be playing </a:t>
            </a:r>
            <a:r>
              <a:rPr lang="en-US" sz="1200" dirty="0" err="1">
                <a:latin typeface="Calibri" panose="020F0502020204030204" pitchFamily="34" charset="0"/>
                <a:cs typeface="Calibri" panose="020F0502020204030204" pitchFamily="34" charset="0"/>
              </a:rPr>
              <a:t>whac</a:t>
            </a:r>
            <a:r>
              <a:rPr lang="en-US" sz="1200" dirty="0">
                <a:latin typeface="Calibri" panose="020F0502020204030204" pitchFamily="34" charset="0"/>
                <a:cs typeface="Calibri" panose="020F0502020204030204" pitchFamily="34" charset="0"/>
              </a:rPr>
              <a:t>-a-mole here, too.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People, families, organizations, communities and even some systems are beginning to resonate with this remarkable new knowledge of PACEs science.</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Now I’m going to tell you a little about how people have responded to this new knowledge about PACEs science to create a remarkable movement that is growing by leaps and bounds. </a:t>
            </a:r>
          </a:p>
          <a:p>
            <a:endParaRPr lang="en-US"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1200" b="0" i="0" u="none" strike="noStrike" cap="none" dirty="0">
              <a:solidFill>
                <a:schemeClr val="dk1"/>
              </a:solidFill>
              <a:effectLst/>
              <a:latin typeface="Calibri" panose="020F0502020204030204" pitchFamily="34" charset="0"/>
              <a:cs typeface="Calibri" panose="020F0502020204030204" pitchFamily="34" charset="0"/>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99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sz="1200" dirty="0">
                <a:latin typeface="Calibri" panose="020F0502020204030204" pitchFamily="34" charset="0"/>
                <a:cs typeface="Calibri" panose="020F0502020204030204" pitchFamily="34" charset="0"/>
              </a:rPr>
              <a:t>Since 2014, Dr. Nadine Burke Harris’ TED talk—”How childhood trauma affects health across a lifetime”—has been viewed more than 9.4 million times. </a:t>
            </a:r>
          </a:p>
          <a:p>
            <a:pPr marL="158750" indent="0">
              <a:buFontTx/>
              <a:buNone/>
            </a:pP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4708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sz="1200" dirty="0">
                <a:latin typeface="Calibri" panose="020F0502020204030204" pitchFamily="34" charset="0"/>
                <a:cs typeface="Calibri" panose="020F0502020204030204" pitchFamily="34" charset="0"/>
              </a:rPr>
              <a:t>This book, </a:t>
            </a:r>
            <a:r>
              <a:rPr lang="en-US" sz="1200" i="1" dirty="0">
                <a:latin typeface="Calibri" panose="020F0502020204030204" pitchFamily="34" charset="0"/>
                <a:cs typeface="Calibri" panose="020F0502020204030204" pitchFamily="34" charset="0"/>
              </a:rPr>
              <a:t>What Happened To You? Conversations on Trauma, Resilience and Healing </a:t>
            </a:r>
            <a:r>
              <a:rPr lang="en-US" sz="1200" dirty="0">
                <a:latin typeface="Calibri" panose="020F0502020204030204" pitchFamily="34" charset="0"/>
                <a:cs typeface="Calibri" panose="020F0502020204030204" pitchFamily="34" charset="0"/>
              </a:rPr>
              <a:t>was on the New York Times hardback bestseller list for five months in 2021.</a:t>
            </a:r>
          </a:p>
        </p:txBody>
      </p:sp>
    </p:spTree>
    <p:extLst>
      <p:ext uri="{BB962C8B-B14F-4D97-AF65-F5344CB8AC3E}">
        <p14:creationId xmlns:p14="http://schemas.microsoft.com/office/powerpoint/2010/main" val="397532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sz="1200" dirty="0">
                <a:latin typeface="Calibri" panose="020F0502020204030204" pitchFamily="34" charset="0"/>
                <a:cs typeface="Calibri" panose="020F0502020204030204" pitchFamily="34" charset="0"/>
              </a:rPr>
              <a:t>As of February 2022, Bessel van der Kolk’s book, </a:t>
            </a:r>
            <a:r>
              <a:rPr lang="en-US" sz="1200" i="1" dirty="0">
                <a:latin typeface="Calibri" panose="020F0502020204030204" pitchFamily="34" charset="0"/>
                <a:cs typeface="Calibri" panose="020F0502020204030204" pitchFamily="34" charset="0"/>
              </a:rPr>
              <a:t>The Body Keeps the Score </a:t>
            </a:r>
            <a:r>
              <a:rPr lang="en-US" sz="1200" dirty="0">
                <a:latin typeface="Calibri" panose="020F0502020204030204" pitchFamily="34" charset="0"/>
                <a:cs typeface="Calibri" panose="020F0502020204030204" pitchFamily="34" charset="0"/>
              </a:rPr>
              <a:t>has been on the New York Times paperback top ten bestseller list for more than 170 weeks. </a:t>
            </a:r>
          </a:p>
        </p:txBody>
      </p:sp>
    </p:spTree>
    <p:extLst>
      <p:ext uri="{BB962C8B-B14F-4D97-AF65-F5344CB8AC3E}">
        <p14:creationId xmlns:p14="http://schemas.microsoft.com/office/powerpoint/2010/main" val="2600389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200" dirty="0">
                <a:latin typeface="Calibri" panose="020F0502020204030204" pitchFamily="34" charset="0"/>
                <a:cs typeface="Calibri" panose="020F0502020204030204" pitchFamily="34" charset="0"/>
              </a:rPr>
              <a:t>In its week-long debut in May 2021, four million people from more than 200 countries watched </a:t>
            </a:r>
            <a:r>
              <a:rPr lang="en-US" sz="1200" i="1" dirty="0">
                <a:latin typeface="Calibri" panose="020F0502020204030204" pitchFamily="34" charset="0"/>
                <a:cs typeface="Calibri" panose="020F0502020204030204" pitchFamily="34" charset="0"/>
              </a:rPr>
              <a:t>The Wisdom of Trauma</a:t>
            </a:r>
            <a:r>
              <a:rPr lang="en-US"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0126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Several states have launched PACEs coalitions, including New Jersey, which introduced a statewide ACEs public awareness campaign in 2021.</a:t>
            </a:r>
          </a:p>
        </p:txBody>
      </p:sp>
    </p:spTree>
    <p:extLst>
      <p:ext uri="{BB962C8B-B14F-4D97-AF65-F5344CB8AC3E}">
        <p14:creationId xmlns:p14="http://schemas.microsoft.com/office/powerpoint/2010/main" val="3072291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California launched a statewide ACEs campaign in 2019 to have every pediatrician and family practice physician in the state screen for childhood adversity. </a:t>
            </a:r>
          </a:p>
        </p:txBody>
      </p:sp>
    </p:spTree>
    <p:extLst>
      <p:ext uri="{BB962C8B-B14F-4D97-AF65-F5344CB8AC3E}">
        <p14:creationId xmlns:p14="http://schemas.microsoft.com/office/powerpoint/2010/main" val="30146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In 2019 and 2020, dozens of states enacted nearly 60 laws and resolutions that specially reference adverse childhood experiences (ACEs) or trauma. Since the first ACEs bill passed in Washington State in 2011, over 130 laws and resolutions have passed in 39 states and the District of Columbia, including nine in 2021.</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001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543b846af_0_16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200" b="1" i="0" u="none" strike="noStrike" cap="none" dirty="0">
                <a:solidFill>
                  <a:schemeClr val="dk1"/>
                </a:solidFill>
                <a:effectLst/>
                <a:latin typeface="Calibri"/>
                <a:ea typeface="Calibri"/>
                <a:cs typeface="Calibri"/>
                <a:sym typeface="Calibri"/>
              </a:rPr>
              <a:t>Second, it fundamentally changes what people believe about themselves, resulting in a mind shift about how we see ourselves and the world.</a:t>
            </a:r>
          </a:p>
          <a:p>
            <a:pPr marL="0" lvl="0" indent="0" algn="l" rtl="0">
              <a:spcBef>
                <a:spcPts val="0"/>
              </a:spcBef>
              <a:spcAft>
                <a:spcPts val="0"/>
              </a:spcAft>
              <a:buClr>
                <a:schemeClr val="dk1"/>
              </a:buClr>
              <a:buSzPts val="1400"/>
              <a:buFont typeface="Arial"/>
              <a:buNone/>
            </a:pPr>
            <a:endParaRPr lang="en-US"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b="1" i="0" u="none" strike="noStrike" cap="none" dirty="0">
                <a:solidFill>
                  <a:schemeClr val="dk1"/>
                </a:solidFill>
                <a:effectLst/>
                <a:latin typeface="Calibri"/>
                <a:ea typeface="Calibri"/>
                <a:cs typeface="Calibri"/>
                <a:sym typeface="Calibri"/>
              </a:rPr>
              <a:t>We weren’t born bad.</a:t>
            </a:r>
          </a:p>
          <a:p>
            <a:pPr marL="0" lvl="0" indent="0" algn="l" rtl="0">
              <a:spcBef>
                <a:spcPts val="0"/>
              </a:spcBef>
              <a:spcAft>
                <a:spcPts val="0"/>
              </a:spcAft>
              <a:buClr>
                <a:schemeClr val="dk1"/>
              </a:buClr>
              <a:buSzPts val="1400"/>
              <a:buFont typeface="Arial"/>
              <a:buNone/>
            </a:pPr>
            <a:r>
              <a:rPr lang="en-US" sz="1200" b="1" i="0" u="none" strike="noStrike" cap="none" dirty="0">
                <a:solidFill>
                  <a:schemeClr val="dk1"/>
                </a:solidFill>
                <a:effectLst/>
                <a:latin typeface="Calibri"/>
                <a:ea typeface="Calibri"/>
                <a:cs typeface="Calibri"/>
                <a:sym typeface="Calibri"/>
              </a:rPr>
              <a:t>We weren’t responsible for the things that happened to us when we were children.</a:t>
            </a:r>
          </a:p>
          <a:p>
            <a:pPr marL="0" lvl="0" indent="0" algn="l" rtl="0">
              <a:spcBef>
                <a:spcPts val="0"/>
              </a:spcBef>
              <a:spcAft>
                <a:spcPts val="0"/>
              </a:spcAft>
              <a:buClr>
                <a:schemeClr val="dk1"/>
              </a:buClr>
              <a:buSzPts val="1400"/>
              <a:buFont typeface="Arial"/>
              <a:buNone/>
            </a:pPr>
            <a:r>
              <a:rPr lang="en-US" sz="1200" b="1" i="0" u="none" strike="noStrike" cap="none" dirty="0">
                <a:solidFill>
                  <a:schemeClr val="dk1"/>
                </a:solidFill>
                <a:effectLst/>
                <a:latin typeface="Calibri"/>
                <a:ea typeface="Calibri"/>
                <a:cs typeface="Calibri"/>
                <a:sym typeface="Calibri"/>
              </a:rPr>
              <a:t>We coped appropriately, given that we were offered no other ways — it kept us alive.</a:t>
            </a:r>
          </a:p>
          <a:p>
            <a:pPr marL="0" lvl="0" indent="0" algn="l" rtl="0">
              <a:spcBef>
                <a:spcPts val="0"/>
              </a:spcBef>
              <a:spcAft>
                <a:spcPts val="0"/>
              </a:spcAft>
              <a:buClr>
                <a:schemeClr val="dk1"/>
              </a:buClr>
              <a:buSzPts val="1400"/>
              <a:buFont typeface="Arial"/>
              <a:buNone/>
            </a:pPr>
            <a:r>
              <a:rPr lang="en-US" sz="1200" b="1" i="0" u="none" strike="noStrike" cap="none" dirty="0">
                <a:solidFill>
                  <a:schemeClr val="dk1"/>
                </a:solidFill>
                <a:effectLst/>
                <a:latin typeface="Calibri"/>
                <a:ea typeface="Calibri"/>
                <a:cs typeface="Calibri"/>
                <a:sym typeface="Calibri"/>
              </a:rPr>
              <a:t>We can change.</a:t>
            </a:r>
          </a:p>
          <a:p>
            <a:pPr marL="0" lvl="0" indent="0" algn="l" rtl="0">
              <a:spcBef>
                <a:spcPts val="0"/>
              </a:spcBef>
              <a:spcAft>
                <a:spcPts val="0"/>
              </a:spcAft>
              <a:buClr>
                <a:schemeClr val="dk1"/>
              </a:buClr>
              <a:buSzPts val="1400"/>
              <a:buFont typeface="Arial"/>
              <a:buNone/>
            </a:pPr>
            <a:endParaRPr lang="en"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Calibri"/>
                <a:ea typeface="Calibri"/>
                <a:cs typeface="Calibri"/>
                <a:sym typeface="Calibri"/>
              </a:rPr>
              <a:t>You can also say this about families, organizations, communities and nations. For example, a traditional child welfare organization that is integrating PACEs science can say: </a:t>
            </a:r>
          </a:p>
          <a:p>
            <a:pPr marL="0" lvl="0" indent="0" algn="l" rtl="0">
              <a:spcBef>
                <a:spcPts val="0"/>
              </a:spcBef>
              <a:spcAft>
                <a:spcPts val="0"/>
              </a:spcAft>
              <a:buClr>
                <a:schemeClr val="dk1"/>
              </a:buClr>
              <a:buSzPts val="1400"/>
              <a:buFont typeface="Arial"/>
              <a:buNone/>
            </a:pPr>
            <a:endParaRPr lang="en"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Calibri"/>
                <a:ea typeface="Calibri"/>
                <a:cs typeface="Calibri"/>
                <a:sym typeface="Calibri"/>
              </a:rPr>
              <a:t>Our organization began with hope and optimism.</a:t>
            </a:r>
          </a:p>
          <a:p>
            <a:pPr marL="0" lvl="0" indent="0" algn="l" rtl="0">
              <a:spcBef>
                <a:spcPts val="0"/>
              </a:spcBef>
              <a:spcAft>
                <a:spcPts val="0"/>
              </a:spcAft>
              <a:buClr>
                <a:schemeClr val="dk1"/>
              </a:buClr>
              <a:buSzPts val="1400"/>
              <a:buFont typeface="Arial"/>
              <a:buNone/>
            </a:pPr>
            <a:r>
              <a:rPr lang="en" sz="1200" dirty="0">
                <a:solidFill>
                  <a:schemeClr val="dk1"/>
                </a:solidFill>
                <a:latin typeface="Calibri"/>
                <a:ea typeface="Calibri"/>
                <a:cs typeface="Calibri"/>
                <a:sym typeface="Calibri"/>
              </a:rPr>
              <a:t>It wasn’t responsible for the environment in which it was created.</a:t>
            </a:r>
          </a:p>
          <a:p>
            <a:pPr marL="0" lvl="0" indent="0" algn="l" rtl="0">
              <a:spcBef>
                <a:spcPts val="0"/>
              </a:spcBef>
              <a:spcAft>
                <a:spcPts val="0"/>
              </a:spcAft>
              <a:buClr>
                <a:schemeClr val="dk1"/>
              </a:buClr>
              <a:buSzPts val="1400"/>
              <a:buFont typeface="Arial"/>
              <a:buNone/>
            </a:pPr>
            <a:r>
              <a:rPr lang="en" sz="1200" dirty="0">
                <a:solidFill>
                  <a:schemeClr val="dk1"/>
                </a:solidFill>
                <a:latin typeface="Calibri"/>
                <a:ea typeface="Calibri"/>
                <a:cs typeface="Calibri"/>
                <a:sym typeface="Calibri"/>
              </a:rPr>
              <a:t>It coped appropriately, given the restraints put on the organization.</a:t>
            </a:r>
          </a:p>
          <a:p>
            <a:pPr marL="0" lvl="0" indent="0" algn="l" rtl="0">
              <a:spcBef>
                <a:spcPts val="0"/>
              </a:spcBef>
              <a:spcAft>
                <a:spcPts val="0"/>
              </a:spcAft>
              <a:buClr>
                <a:schemeClr val="dk1"/>
              </a:buClr>
              <a:buSzPts val="1400"/>
              <a:buFont typeface="Arial"/>
              <a:buNone/>
            </a:pPr>
            <a:r>
              <a:rPr lang="en" sz="1200" dirty="0">
                <a:solidFill>
                  <a:schemeClr val="dk1"/>
                </a:solidFill>
                <a:latin typeface="Calibri"/>
                <a:ea typeface="Calibri"/>
                <a:cs typeface="Calibri"/>
                <a:sym typeface="Calibri"/>
              </a:rPr>
              <a:t>We can change the organization and the environment.</a:t>
            </a:r>
          </a:p>
        </p:txBody>
      </p:sp>
      <p:sp>
        <p:nvSpPr>
          <p:cNvPr id="530" name="Google Shape;530;g5543b846af_0_16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7352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2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Over the last dozen years (2009-2020), every state and the District of Columbia have included the ACEs module in the Behavioral Risk Factor Surveillance System (BRFSS) Survey at least once—many multiple times—achieving a significant milestone in the PACEs (ACEs/trauma/resilience) movement. In 2009, the first year that the ACEs module was available for inclusion in the BRFSS, only Arkansas, California, Louisiana, New Mexico, Tennessee, and Washington participated.</a:t>
            </a:r>
          </a:p>
          <a:p>
            <a:pPr marL="158750" indent="0">
              <a:buNone/>
            </a:pPr>
            <a:endParaRPr lang="en-US" sz="12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158750" indent="0">
              <a:buNone/>
            </a:pPr>
            <a:r>
              <a:rPr lang="en-US" sz="1200" b="0" i="0" u="none" strike="noStrike" cap="none" dirty="0">
                <a:solidFill>
                  <a:srgbClr val="000000"/>
                </a:solidFill>
                <a:effectLst/>
                <a:latin typeface="Calibri" panose="020F0502020204030204" pitchFamily="34" charset="0"/>
                <a:cs typeface="Calibri" panose="020F0502020204030204" pitchFamily="34" charset="0"/>
                <a:sym typeface="Arial"/>
              </a:rPr>
              <a:t>I hope this overview of PACEs science has been informative and useful. It is definitely an overview—there’s so much more to PACEs science, and to the practices and policies based on PACEs science that people are integrating in schools, healthcare, courts, law enforcement, prisons….in any sector, you’ll find pioneers and early adopters who are making great progress in solving our most intractable problems.</a:t>
            </a:r>
          </a:p>
          <a:p>
            <a:pPr marL="158750" indent="0">
              <a:buNone/>
            </a:pPr>
            <a:endParaRPr lang="en-US" sz="12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158750" indent="0">
              <a:buNone/>
            </a:pPr>
            <a:r>
              <a:rPr lang="en-US" sz="1200" b="0" i="0" u="none" strike="noStrike" cap="none" dirty="0">
                <a:solidFill>
                  <a:srgbClr val="000000"/>
                </a:solidFill>
                <a:effectLst/>
                <a:latin typeface="Calibri" panose="020F0502020204030204" pitchFamily="34" charset="0"/>
                <a:cs typeface="Calibri" panose="020F0502020204030204" pitchFamily="34" charset="0"/>
                <a:sym typeface="Arial"/>
              </a:rPr>
              <a:t>You can keep track of developments by joining </a:t>
            </a:r>
            <a:r>
              <a:rPr lang="en-US" sz="1200" b="0" i="0" u="none" strike="noStrike" cap="none" dirty="0" err="1">
                <a:solidFill>
                  <a:srgbClr val="000000"/>
                </a:solidFill>
                <a:effectLst/>
                <a:latin typeface="Calibri" panose="020F0502020204030204" pitchFamily="34" charset="0"/>
                <a:cs typeface="Calibri" panose="020F0502020204030204" pitchFamily="34" charset="0"/>
                <a:sym typeface="Arial"/>
              </a:rPr>
              <a:t>PACEsConnection.com</a:t>
            </a:r>
            <a:r>
              <a:rPr lang="en-US" sz="1200" b="0" i="0" u="none" strike="noStrike" cap="none" dirty="0">
                <a:solidFill>
                  <a:srgbClr val="000000"/>
                </a:solidFill>
                <a:effectLst/>
                <a:latin typeface="Calibri" panose="020F0502020204030204" pitchFamily="34" charset="0"/>
                <a:cs typeface="Calibri" panose="020F0502020204030204" pitchFamily="34" charset="0"/>
                <a:sym typeface="Arial"/>
              </a:rPr>
              <a:t>. It’s free. </a:t>
            </a:r>
          </a:p>
          <a:p>
            <a:pPr marL="158750" indent="0">
              <a:buNone/>
            </a:pPr>
            <a:endParaRPr lang="en-US" sz="12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158750" indent="0">
              <a:buNone/>
            </a:pPr>
            <a:r>
              <a:rPr lang="en-US" sz="1200" b="0" i="0" u="none" strike="noStrike" cap="none" dirty="0">
                <a:solidFill>
                  <a:srgbClr val="000000"/>
                </a:solidFill>
                <a:effectLst/>
                <a:latin typeface="Calibri" panose="020F0502020204030204" pitchFamily="34" charset="0"/>
                <a:cs typeface="Calibri" panose="020F0502020204030204" pitchFamily="34" charset="0"/>
                <a:sym typeface="Arial"/>
              </a:rPr>
              <a:t>You can dive into more details by visiting the PACEs Connection Resource Center. Links to both—as well as the videos and other information—are on the next two slides.</a:t>
            </a:r>
          </a:p>
          <a:p>
            <a:pPr marL="158750" indent="0">
              <a:buNone/>
            </a:pPr>
            <a:endParaRPr lang="en-US" sz="12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158750" indent="0">
              <a:buNone/>
            </a:pPr>
            <a:r>
              <a:rPr lang="en-US" sz="1200" b="0" i="0" u="none" strike="noStrike" cap="none" dirty="0">
                <a:solidFill>
                  <a:srgbClr val="000000"/>
                </a:solidFill>
                <a:effectLst/>
                <a:latin typeface="Calibri" panose="020F0502020204030204" pitchFamily="34" charset="0"/>
                <a:cs typeface="Calibri" panose="020F0502020204030204" pitchFamily="34" charset="0"/>
                <a:sym typeface="Arial"/>
              </a:rPr>
              <a:t>Thank you so much for your interest.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1928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panose="020F0502020204030204" pitchFamily="34" charset="0"/>
                <a:cs typeface="Calibri" panose="020F0502020204030204" pitchFamily="34" charset="0"/>
              </a:rPr>
              <a:t>Links:</a:t>
            </a:r>
          </a:p>
          <a:p>
            <a:pPr marL="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panose="020F0502020204030204" pitchFamily="34" charset="0"/>
              <a:cs typeface="Calibri" panose="020F0502020204030204" pitchFamily="34" charset="0"/>
            </a:endParaRPr>
          </a:p>
          <a:p>
            <a:pPr lvl="0">
              <a:buClr>
                <a:schemeClr val="dk1"/>
              </a:buClr>
              <a:buSzPts val="1200"/>
            </a:pPr>
            <a:r>
              <a:rPr lang="en-US" sz="1600" dirty="0">
                <a:solidFill>
                  <a:schemeClr val="dk1"/>
                </a:solidFill>
              </a:rPr>
              <a:t>PACEs </a:t>
            </a:r>
            <a:r>
              <a:rPr lang="en-US" sz="1600" dirty="0" err="1">
                <a:solidFill>
                  <a:schemeClr val="dk1"/>
                </a:solidFill>
              </a:rPr>
              <a:t>Connnection</a:t>
            </a:r>
            <a:r>
              <a:rPr lang="en-US" sz="1600" dirty="0">
                <a:solidFill>
                  <a:schemeClr val="dk1"/>
                </a:solidFill>
              </a:rPr>
              <a:t>— </a:t>
            </a:r>
            <a:r>
              <a:rPr lang="en-US" sz="1600" dirty="0">
                <a:solidFill>
                  <a:schemeClr val="dk1"/>
                </a:solidFill>
                <a:hlinkClick r:id="rId3"/>
              </a:rPr>
              <a:t>www.pacesconnection.com</a:t>
            </a:r>
            <a:br>
              <a:rPr lang="en-US" sz="1600" dirty="0">
                <a:solidFill>
                  <a:schemeClr val="dk1"/>
                </a:solidFill>
              </a:rPr>
            </a:br>
            <a:endParaRPr lang="en-US" sz="1600" dirty="0">
              <a:solidFill>
                <a:schemeClr val="dk1"/>
              </a:solidFill>
            </a:endParaRPr>
          </a:p>
          <a:p>
            <a:pPr lvl="0">
              <a:buClr>
                <a:schemeClr val="dk1"/>
              </a:buClr>
              <a:buSzPts val="1200"/>
            </a:pPr>
            <a:r>
              <a:rPr lang="en-US" sz="1600" dirty="0">
                <a:solidFill>
                  <a:schemeClr val="dk1"/>
                </a:solidFill>
              </a:rPr>
              <a:t>Why PACEs? — </a:t>
            </a:r>
            <a:r>
              <a:rPr lang="en-US" sz="1600" dirty="0">
                <a:solidFill>
                  <a:schemeClr val="dk1"/>
                </a:solidFill>
                <a:hlinkClick r:id="rId3"/>
              </a:rPr>
              <a:t>www.pacesconnection.com/blog/better-normal-march-26-positive-and-adverse-childhood-experiences-paces-what-happens-in-childhood-matters </a:t>
            </a:r>
            <a:r>
              <a:rPr lang="en-US" sz="1600" dirty="0">
                <a:solidFill>
                  <a:schemeClr val="dk1"/>
                </a:solidFill>
              </a:rPr>
              <a:t>and </a:t>
            </a:r>
            <a:r>
              <a:rPr lang="en-US" sz="1600" u="sng" dirty="0">
                <a:hlinkClick r:id="rId4"/>
              </a:rPr>
              <a:t>www.pacesconnection.com/blog/we-ve-changed-our-name-to-paces-connection</a:t>
            </a:r>
            <a:r>
              <a:rPr lang="en-US" sz="1600" dirty="0"/>
              <a:t> </a:t>
            </a:r>
          </a:p>
          <a:p>
            <a:pPr lvl="0">
              <a:buClr>
                <a:schemeClr val="dk1"/>
              </a:buClr>
              <a:buSzPts val="1200"/>
            </a:pPr>
            <a:endParaRPr lang="en-US" sz="1600" dirty="0">
              <a:solidFill>
                <a:schemeClr val="dk1"/>
              </a:solidFill>
            </a:endParaRPr>
          </a:p>
          <a:p>
            <a:pPr lvl="0">
              <a:buClr>
                <a:schemeClr val="dk1"/>
              </a:buClr>
              <a:buSzPts val="1200"/>
            </a:pPr>
            <a:r>
              <a:rPr lang="en-US" sz="1600" dirty="0">
                <a:solidFill>
                  <a:schemeClr val="dk1"/>
                </a:solidFill>
              </a:rPr>
              <a:t>2011-2021— A decade of steady grown in ACEs the TI laws and resolutions in the states. </a:t>
            </a:r>
            <a:r>
              <a:rPr lang="en-US" sz="1600" dirty="0">
                <a:solidFill>
                  <a:schemeClr val="dk1"/>
                </a:solidFill>
                <a:hlinkClick r:id="rId5"/>
              </a:rPr>
              <a:t>www.pacesconnection.com/blog/2011-2021-a-decade-of-steady-growth-in-aces-and-ti-laws-and-resolutions-in-the-states</a:t>
            </a:r>
            <a:endParaRPr lang="en-US" sz="1600" dirty="0">
              <a:solidFill>
                <a:schemeClr val="dk1"/>
              </a:solidFill>
            </a:endParaRPr>
          </a:p>
          <a:p>
            <a:pPr lvl="0">
              <a:buClr>
                <a:schemeClr val="dk1"/>
              </a:buClr>
              <a:buSzPts val="1200"/>
            </a:pPr>
            <a:endParaRPr lang="en-US" sz="1600" dirty="0">
              <a:solidFill>
                <a:schemeClr val="dk1"/>
              </a:solidFill>
            </a:endParaRPr>
          </a:p>
          <a:p>
            <a:pPr lvl="0">
              <a:buClr>
                <a:schemeClr val="dk1"/>
              </a:buClr>
              <a:buSzPts val="1200"/>
            </a:pPr>
            <a:r>
              <a:rPr lang="en-US" sz="1600" dirty="0">
                <a:solidFill>
                  <a:schemeClr val="dk1"/>
                </a:solidFill>
              </a:rPr>
              <a:t>Understanding the Stress Response — </a:t>
            </a:r>
            <a:r>
              <a:rPr lang="en-US" sz="1600" dirty="0">
                <a:solidFill>
                  <a:schemeClr val="dk1"/>
                </a:solidFill>
                <a:hlinkClick r:id="rId6"/>
              </a:rPr>
              <a:t>www.health.harvard.edu/staying-healthy/understanding-the-stress-response</a:t>
            </a:r>
            <a:r>
              <a:rPr lang="en-US" sz="1600" dirty="0">
                <a:solidFill>
                  <a:schemeClr val="dk1"/>
                </a:solidFill>
              </a:rPr>
              <a:t> (Harvard Health Publishing)</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7678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buClr>
                <a:schemeClr val="dk1"/>
              </a:buClr>
              <a:buSzPts val="1200"/>
            </a:pPr>
            <a:r>
              <a:rPr lang="en-US" sz="1600" dirty="0">
                <a:solidFill>
                  <a:schemeClr val="dk1"/>
                </a:solidFill>
              </a:rPr>
              <a:t>PACEs Connection Resource Center — </a:t>
            </a:r>
            <a:r>
              <a:rPr lang="en-US" sz="1600" dirty="0">
                <a:solidFill>
                  <a:schemeClr val="dk1"/>
                </a:solidFill>
                <a:hlinkClick r:id="rId3"/>
              </a:rPr>
              <a:t>https://pacesconnection.libguides.com/resourcecenter</a:t>
            </a:r>
            <a:r>
              <a:rPr lang="en-US" sz="1600" dirty="0">
                <a:solidFill>
                  <a:schemeClr val="dk1"/>
                </a:solidFill>
              </a:rPr>
              <a:t> </a:t>
            </a:r>
          </a:p>
          <a:p>
            <a:pPr lvl="0">
              <a:buClr>
                <a:schemeClr val="dk1"/>
              </a:buClr>
              <a:buSzPts val="1200"/>
            </a:pPr>
            <a:endParaRPr lang="en-US" sz="1600" dirty="0">
              <a:solidFill>
                <a:schemeClr val="dk1"/>
              </a:solidFill>
              <a:hlinkClick r:id="rId4">
                <a:extLst>
                  <a:ext uri="{A12FA001-AC4F-418D-AE19-62706E023703}">
                    <ahyp:hlinkClr xmlns:ahyp="http://schemas.microsoft.com/office/drawing/2018/hyperlinkcolor" val="tx"/>
                  </a:ext>
                </a:extLst>
              </a:hlinkClick>
            </a:endParaRPr>
          </a:p>
          <a:p>
            <a:pPr lvl="0">
              <a:buClr>
                <a:schemeClr val="dk1"/>
              </a:buClr>
              <a:buSzPts val="1200"/>
            </a:pPr>
            <a:r>
              <a:rPr lang="en-US" sz="1600" dirty="0">
                <a:solidFill>
                  <a:schemeClr val="tx1"/>
                </a:solidFill>
              </a:rPr>
              <a:t>Positive Childhood Experiences and Adult Mental and Relational Health in a Statewide Sample: Associations Across Adverse Childhood Experiences Levels</a:t>
            </a:r>
            <a:r>
              <a:rPr lang="en-US" sz="1600" dirty="0">
                <a:solidFill>
                  <a:srgbClr val="2200CC"/>
                </a:solidFill>
              </a:rPr>
              <a:t>. </a:t>
            </a:r>
            <a:r>
              <a:rPr lang="en-US" sz="1600" dirty="0"/>
              <a:t>Bethell C, Jones J, </a:t>
            </a:r>
            <a:r>
              <a:rPr lang="en-US" sz="1600" dirty="0" err="1"/>
              <a:t>Gombojav</a:t>
            </a:r>
            <a:r>
              <a:rPr lang="en-US" sz="1600" dirty="0"/>
              <a:t> N, </a:t>
            </a:r>
            <a:r>
              <a:rPr lang="en-US" sz="1600" dirty="0" err="1"/>
              <a:t>Linkenbach</a:t>
            </a:r>
            <a:r>
              <a:rPr lang="en-US" sz="1600" dirty="0"/>
              <a:t> J, Sege R. JAMA </a:t>
            </a:r>
            <a:r>
              <a:rPr lang="en-US" sz="1600" dirty="0" err="1"/>
              <a:t>Pediatr</a:t>
            </a:r>
            <a:r>
              <a:rPr lang="en-US" sz="1600" dirty="0"/>
              <a:t>. 2019 Nov 1;173(11):e193007. </a:t>
            </a:r>
            <a:r>
              <a:rPr lang="en-US" sz="1600" dirty="0" err="1"/>
              <a:t>doi</a:t>
            </a:r>
            <a:r>
              <a:rPr lang="en-US" sz="1600" dirty="0"/>
              <a:t>: 10.1001/jamapediatrics.2019.3007. </a:t>
            </a:r>
            <a:r>
              <a:rPr lang="en-US" sz="1600" dirty="0" err="1"/>
              <a:t>Epub</a:t>
            </a:r>
            <a:r>
              <a:rPr lang="en-US" sz="1600" dirty="0"/>
              <a:t> 2019 Nov 4. </a:t>
            </a:r>
            <a:r>
              <a:rPr lang="en-US" sz="1600" dirty="0">
                <a:hlinkClick r:id="rId4"/>
              </a:rPr>
              <a:t>https://pubmed.ncbi.nlm.nih.gov/31498386/</a:t>
            </a:r>
            <a:r>
              <a:rPr lang="en-US" sz="1600" dirty="0"/>
              <a:t> </a:t>
            </a:r>
          </a:p>
          <a:p>
            <a:pPr lvl="0">
              <a:buClr>
                <a:schemeClr val="dk1"/>
              </a:buClr>
              <a:buSzPts val="1200"/>
            </a:pPr>
            <a:endParaRPr lang="en-US" sz="1600" dirty="0"/>
          </a:p>
          <a:p>
            <a:pPr marL="457200" marR="0" lvl="0" indent="-298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600" dirty="0"/>
              <a:t>Dr. Nadine Burke Harris TED Talk — </a:t>
            </a:r>
            <a:r>
              <a:rPr lang="en-US" sz="1600" dirty="0">
                <a:hlinkClick r:id="rId5"/>
              </a:rPr>
              <a:t>https://www.ted.com/talks/nadine_burke_harris_how_childhood_trauma_affects_health_across_a_lifetime?language=en</a:t>
            </a:r>
            <a:endParaRPr lang="en-US" sz="1600" dirty="0"/>
          </a:p>
          <a:p>
            <a:pPr lvl="0">
              <a:buClr>
                <a:schemeClr val="dk1"/>
              </a:buClr>
              <a:buSzPts val="1200"/>
            </a:pPr>
            <a:endParaRPr lang="en-US" sz="1600" dirty="0"/>
          </a:p>
          <a:p>
            <a:pPr>
              <a:buClr>
                <a:schemeClr val="dk1"/>
              </a:buClr>
              <a:buSzPts val="1200"/>
            </a:pPr>
            <a:r>
              <a:rPr lang="en-US" sz="1600" dirty="0"/>
              <a:t>Stress response video — </a:t>
            </a:r>
            <a:r>
              <a:rPr lang="en-US" sz="1600" dirty="0">
                <a:latin typeface="Calibri" panose="020F0502020204030204" pitchFamily="34" charset="0"/>
                <a:cs typeface="Calibri" panose="020F0502020204030204" pitchFamily="34" charset="0"/>
              </a:rPr>
              <a:t>https://</a:t>
            </a:r>
            <a:r>
              <a:rPr lang="en-US" sz="1600" dirty="0" err="1">
                <a:latin typeface="Calibri" panose="020F0502020204030204" pitchFamily="34" charset="0"/>
                <a:cs typeface="Calibri" panose="020F0502020204030204" pitchFamily="34" charset="0"/>
              </a:rPr>
              <a:t>www.youtube.com</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watch?v</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rVwFkcOZHJw</a:t>
            </a:r>
            <a:endParaRPr lang="en-US" sz="1600" dirty="0">
              <a:latin typeface="Calibri" panose="020F0502020204030204" pitchFamily="34" charset="0"/>
              <a:cs typeface="Calibri" panose="020F0502020204030204" pitchFamily="34" charset="0"/>
            </a:endParaRPr>
          </a:p>
          <a:p>
            <a:pPr lvl="0">
              <a:buClr>
                <a:schemeClr val="dk1"/>
              </a:buClr>
              <a:buSzPts val="1200"/>
            </a:pPr>
            <a:endParaRPr lang="en-US" sz="1600" dirty="0"/>
          </a:p>
          <a:p>
            <a:pPr marL="457200" marR="0" lvl="0" indent="-298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600" dirty="0"/>
              <a:t>Epigenetics video — </a:t>
            </a:r>
            <a:r>
              <a:rPr lang="en-US" sz="1600" dirty="0">
                <a:latin typeface="Calibri" panose="020F0502020204030204" pitchFamily="34" charset="0"/>
                <a:cs typeface="Calibri" panose="020F0502020204030204" pitchFamily="34" charset="0"/>
              </a:rPr>
              <a:t>https://</a:t>
            </a:r>
            <a:r>
              <a:rPr lang="en-US" sz="1600" dirty="0" err="1">
                <a:latin typeface="Calibri" panose="020F0502020204030204" pitchFamily="34" charset="0"/>
                <a:cs typeface="Calibri" panose="020F0502020204030204" pitchFamily="34" charset="0"/>
              </a:rPr>
              <a:t>www.youtube.com</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watch?v</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bJoYbtqPcaA</a:t>
            </a:r>
            <a:endParaRPr lang="en-US" sz="1600">
              <a:latin typeface="Calibri" panose="020F0502020204030204" pitchFamily="34" charset="0"/>
              <a:cs typeface="Calibri" panose="020F0502020204030204" pitchFamily="34" charset="0"/>
            </a:endParaRPr>
          </a:p>
          <a:p>
            <a:pPr lvl="0">
              <a:buClr>
                <a:schemeClr val="dk1"/>
              </a:buClr>
              <a:buSzPts val="1200"/>
            </a:pPr>
            <a:endParaRPr lang="en-US" sz="1600" dirty="0"/>
          </a:p>
          <a:p>
            <a:pPr marL="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87860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9d9ff28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gd9d9ff28a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panose="020F0502020204030204" pitchFamily="34" charset="0"/>
                <a:cs typeface="Calibri" panose="020F0502020204030204" pitchFamily="34" charset="0"/>
              </a:rPr>
              <a:t>Thank you!</a:t>
            </a:r>
          </a:p>
          <a:p>
            <a:pPr marL="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panose="020F0502020204030204" pitchFamily="34" charset="0"/>
              <a:cs typeface="Calibri" panose="020F0502020204030204" pitchFamily="34" charset="0"/>
            </a:endParaRPr>
          </a:p>
        </p:txBody>
      </p:sp>
      <p:sp>
        <p:nvSpPr>
          <p:cNvPr id="54" name="Google Shape;54;gd9d9ff28a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7117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1bc9394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g731bc9394b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There’s no question that PACEs science is the foundation to understanding and eliminating our most intractable problems. </a:t>
            </a:r>
          </a:p>
          <a:p>
            <a:pPr marL="0" lvl="0" indent="0" algn="l" rtl="0">
              <a:lnSpc>
                <a:spcPct val="100000"/>
              </a:lnSpc>
              <a:spcBef>
                <a:spcPts val="0"/>
              </a:spcBef>
              <a:spcAft>
                <a:spcPts val="0"/>
              </a:spcAft>
              <a:buSzPts val="1100"/>
              <a:buNone/>
            </a:pPr>
            <a:endParaRPr lang="en-US"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We’re seeing examples of this every day:</a:t>
            </a:r>
          </a:p>
          <a:p>
            <a:pPr marL="0" lvl="0" indent="0" algn="l" rtl="0">
              <a:lnSpc>
                <a:spcPct val="115000"/>
              </a:lnSpc>
              <a:spcBef>
                <a:spcPts val="0"/>
              </a:spcBef>
              <a:spcAft>
                <a:spcPts val="0"/>
              </a:spcAft>
              <a:buClr>
                <a:schemeClr val="dk1"/>
              </a:buClr>
              <a:buSzPts val="1100"/>
              <a:buNone/>
            </a:pPr>
            <a:endParaRPr lang="en-US" sz="1200" dirty="0">
              <a:solidFill>
                <a:schemeClr val="dk1"/>
              </a:solidFill>
            </a:endParaRPr>
          </a:p>
          <a:p>
            <a:pPr marL="628650" marR="0" lvl="0" indent="-171450" algn="l" defTabSz="914400" rtl="0" eaLnBrk="1" fontAlgn="auto" latinLnBrk="0" hangingPunct="1">
              <a:lnSpc>
                <a:spcPct val="115000"/>
              </a:lnSpc>
              <a:spcBef>
                <a:spcPts val="0"/>
              </a:spcBef>
              <a:spcAft>
                <a:spcPts val="0"/>
              </a:spcAft>
              <a:buClr>
                <a:schemeClr val="dk1"/>
              </a:buClr>
              <a:buSzPts val="1100"/>
              <a:buFont typeface="Arial"/>
              <a:buChar char="●"/>
              <a:tabLst/>
              <a:defRPr/>
            </a:pPr>
            <a:r>
              <a:rPr lang="en-US" sz="1200" dirty="0">
                <a:solidFill>
                  <a:schemeClr val="dk1"/>
                </a:solidFill>
              </a:rPr>
              <a:t>Many schools don’t need to </a:t>
            </a:r>
            <a:r>
              <a:rPr lang="en-US" sz="1200" b="1" dirty="0">
                <a:solidFill>
                  <a:schemeClr val="dk1"/>
                </a:solidFill>
              </a:rPr>
              <a:t>suspend or expel students</a:t>
            </a:r>
            <a:r>
              <a:rPr lang="en-US" sz="1200" dirty="0">
                <a:solidFill>
                  <a:schemeClr val="dk1"/>
                </a:solidFill>
              </a:rPr>
              <a:t> anymore. </a:t>
            </a:r>
          </a:p>
          <a:p>
            <a:pPr marL="4572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dirty="0">
              <a:solidFill>
                <a:schemeClr val="dk1"/>
              </a:solidFill>
            </a:endParaRPr>
          </a:p>
          <a:p>
            <a:pPr marL="628650" lvl="0" indent="-171450" algn="l" rtl="0">
              <a:lnSpc>
                <a:spcPct val="115000"/>
              </a:lnSpc>
              <a:spcBef>
                <a:spcPts val="0"/>
              </a:spcBef>
              <a:spcAft>
                <a:spcPts val="0"/>
              </a:spcAft>
              <a:buClr>
                <a:schemeClr val="dk1"/>
              </a:buClr>
              <a:buSzPts val="1100"/>
            </a:pPr>
            <a:r>
              <a:rPr lang="en-US" sz="1200" dirty="0">
                <a:solidFill>
                  <a:schemeClr val="dk1"/>
                </a:solidFill>
              </a:rPr>
              <a:t>A health clinic in Pueblo, Colorado, </a:t>
            </a:r>
            <a:r>
              <a:rPr lang="en-US" sz="1200" b="1" dirty="0">
                <a:solidFill>
                  <a:schemeClr val="dk1"/>
                </a:solidFill>
              </a:rPr>
              <a:t>saw a 30 percent drop</a:t>
            </a:r>
            <a:r>
              <a:rPr lang="en-US" sz="1200" dirty="0">
                <a:solidFill>
                  <a:schemeClr val="dk1"/>
                </a:solidFill>
              </a:rPr>
              <a:t> in visits to the emergency room.</a:t>
            </a:r>
          </a:p>
          <a:p>
            <a:pPr marL="0" lvl="0" indent="0" algn="l" rtl="0">
              <a:lnSpc>
                <a:spcPct val="115000"/>
              </a:lnSpc>
              <a:spcBef>
                <a:spcPts val="0"/>
              </a:spcBef>
              <a:spcAft>
                <a:spcPts val="0"/>
              </a:spcAft>
              <a:buClr>
                <a:schemeClr val="dk1"/>
              </a:buClr>
              <a:buSzPts val="1100"/>
              <a:buNone/>
            </a:pPr>
            <a:endParaRPr lang="en-US" sz="1200" dirty="0">
              <a:solidFill>
                <a:schemeClr val="dk1"/>
              </a:solidFill>
            </a:endParaRPr>
          </a:p>
          <a:p>
            <a:pPr marL="628650" lvl="0" indent="-171450" algn="l" rtl="0">
              <a:lnSpc>
                <a:spcPct val="115000"/>
              </a:lnSpc>
              <a:spcBef>
                <a:spcPts val="0"/>
              </a:spcBef>
              <a:spcAft>
                <a:spcPts val="0"/>
              </a:spcAft>
              <a:buClr>
                <a:schemeClr val="dk1"/>
              </a:buClr>
              <a:buSzPts val="1100"/>
            </a:pPr>
            <a:r>
              <a:rPr lang="en-US" sz="1200" dirty="0">
                <a:solidFill>
                  <a:schemeClr val="dk1"/>
                </a:solidFill>
              </a:rPr>
              <a:t>In San Diego, during the first year of a juvenile detention facility built to be trauma-informed from the ground up, there were </a:t>
            </a:r>
            <a:r>
              <a:rPr lang="en-US" sz="1200" b="1" dirty="0">
                <a:solidFill>
                  <a:schemeClr val="dk1"/>
                </a:solidFill>
              </a:rPr>
              <a:t>no violent incidents</a:t>
            </a:r>
            <a:r>
              <a:rPr lang="en-US" sz="1200" dirty="0">
                <a:solidFill>
                  <a:schemeClr val="dk1"/>
                </a:solidFill>
              </a:rPr>
              <a:t> whatsoever.</a:t>
            </a:r>
          </a:p>
          <a:p>
            <a:pPr marL="0" lvl="0" indent="0" algn="l" rtl="0">
              <a:lnSpc>
                <a:spcPct val="115000"/>
              </a:lnSpc>
              <a:spcBef>
                <a:spcPts val="0"/>
              </a:spcBef>
              <a:spcAft>
                <a:spcPts val="0"/>
              </a:spcAft>
              <a:buClr>
                <a:schemeClr val="dk1"/>
              </a:buClr>
              <a:buSzPts val="1100"/>
              <a:buNone/>
            </a:pPr>
            <a:endParaRPr lang="en-US" sz="1200" dirty="0">
              <a:solidFill>
                <a:schemeClr val="dk1"/>
              </a:solidFill>
            </a:endParaRPr>
          </a:p>
          <a:p>
            <a:pPr marL="628650" lvl="0" indent="-171450" algn="l" rtl="0">
              <a:lnSpc>
                <a:spcPct val="115000"/>
              </a:lnSpc>
              <a:spcBef>
                <a:spcPts val="0"/>
              </a:spcBef>
              <a:spcAft>
                <a:spcPts val="0"/>
              </a:spcAft>
              <a:buClr>
                <a:schemeClr val="dk1"/>
              </a:buClr>
              <a:buSzPts val="1100"/>
            </a:pPr>
            <a:r>
              <a:rPr lang="en-US" sz="1200" dirty="0">
                <a:solidFill>
                  <a:schemeClr val="dk1"/>
                </a:solidFill>
              </a:rPr>
              <a:t>After one year, family courts that integrated the Safe Babies Courts approach saw </a:t>
            </a:r>
            <a:r>
              <a:rPr lang="en-US" sz="1200" b="1" dirty="0">
                <a:solidFill>
                  <a:schemeClr val="dk1"/>
                </a:solidFill>
              </a:rPr>
              <a:t>99 percent of the kids suffer no further abuse</a:t>
            </a:r>
            <a:r>
              <a:rPr lang="en-US" sz="1200" dirty="0">
                <a:solidFill>
                  <a:schemeClr val="dk1"/>
                </a:solidFill>
              </a:rPr>
              <a:t>.</a:t>
            </a:r>
          </a:p>
          <a:p>
            <a:pPr marL="0" lvl="0" indent="0" algn="l" rtl="0">
              <a:lnSpc>
                <a:spcPct val="115000"/>
              </a:lnSpc>
              <a:spcBef>
                <a:spcPts val="0"/>
              </a:spcBef>
              <a:spcAft>
                <a:spcPts val="0"/>
              </a:spcAft>
              <a:buClr>
                <a:schemeClr val="dk1"/>
              </a:buClr>
              <a:buSzPts val="1100"/>
              <a:buNone/>
            </a:pPr>
            <a:endParaRPr lang="en-US" sz="1200" dirty="0">
              <a:solidFill>
                <a:schemeClr val="dk1"/>
              </a:solidFill>
            </a:endParaRPr>
          </a:p>
          <a:p>
            <a:pPr marL="628650" lvl="0" indent="-171450" algn="l" rtl="0">
              <a:lnSpc>
                <a:spcPct val="115000"/>
              </a:lnSpc>
              <a:spcBef>
                <a:spcPts val="0"/>
              </a:spcBef>
              <a:spcAft>
                <a:spcPts val="0"/>
              </a:spcAft>
              <a:buClr>
                <a:schemeClr val="dk1"/>
              </a:buClr>
              <a:buSzPts val="1100"/>
            </a:pPr>
            <a:r>
              <a:rPr lang="en-US" sz="1200" dirty="0">
                <a:solidFill>
                  <a:schemeClr val="dk1"/>
                </a:solidFill>
              </a:rPr>
              <a:t>A family physician in Tennessee who treats people addicted to opioids showed that </a:t>
            </a:r>
            <a:r>
              <a:rPr lang="en-US" sz="1200" b="1" dirty="0">
                <a:solidFill>
                  <a:schemeClr val="dk1"/>
                </a:solidFill>
              </a:rPr>
              <a:t>99 percent of his patients were able to hold down a job, </a:t>
            </a:r>
            <a:r>
              <a:rPr lang="en-US" sz="1200" dirty="0">
                <a:solidFill>
                  <a:schemeClr val="dk1"/>
                </a:solidFill>
              </a:rPr>
              <a:t>which is the best indicator of healing. </a:t>
            </a:r>
          </a:p>
          <a:p>
            <a:pPr marL="0" lvl="0" indent="0" algn="l" rtl="0">
              <a:lnSpc>
                <a:spcPct val="115000"/>
              </a:lnSpc>
              <a:spcBef>
                <a:spcPts val="0"/>
              </a:spcBef>
              <a:spcAft>
                <a:spcPts val="0"/>
              </a:spcAft>
              <a:buClr>
                <a:schemeClr val="dk1"/>
              </a:buClr>
              <a:buSzPts val="1100"/>
              <a:buNone/>
            </a:pPr>
            <a:endParaRPr lang="en-US" sz="1200" dirty="0">
              <a:solidFill>
                <a:schemeClr val="dk1"/>
              </a:solidFill>
            </a:endParaRPr>
          </a:p>
          <a:p>
            <a:pPr marL="628650" lvl="0" indent="-171450" algn="l" rtl="0">
              <a:lnSpc>
                <a:spcPct val="115000"/>
              </a:lnSpc>
              <a:spcBef>
                <a:spcPts val="0"/>
              </a:spcBef>
              <a:spcAft>
                <a:spcPts val="0"/>
              </a:spcAft>
              <a:buClr>
                <a:schemeClr val="dk1"/>
              </a:buClr>
              <a:buSzPts val="1100"/>
            </a:pPr>
            <a:r>
              <a:rPr lang="en-US" sz="1200" dirty="0">
                <a:solidFill>
                  <a:schemeClr val="dk1"/>
                </a:solidFill>
              </a:rPr>
              <a:t>Within 24 to 48 hours after a person recovers from an opioid overdose in Plymouth County, MA, a police officer visits and offers to take them to a rehab facility right then and there. And then says, “How about I treat you to dinner on the way?” </a:t>
            </a:r>
            <a:r>
              <a:rPr lang="en-US" sz="1200" b="1" dirty="0">
                <a:solidFill>
                  <a:schemeClr val="dk1"/>
                </a:solidFill>
              </a:rPr>
              <a:t>Opioid deaths in the county dropped 26 percent</a:t>
            </a:r>
            <a:r>
              <a:rPr lang="en-US" sz="1200" dirty="0">
                <a:solidFill>
                  <a:schemeClr val="dk1"/>
                </a:solidFill>
              </a:rPr>
              <a:t>, while in the surrounding counties, death rates increased 84%.</a:t>
            </a:r>
          </a:p>
          <a:p>
            <a:pPr marL="0" lvl="0" indent="0" algn="l" rtl="0">
              <a:lnSpc>
                <a:spcPct val="115000"/>
              </a:lnSpc>
              <a:spcBef>
                <a:spcPts val="0"/>
              </a:spcBef>
              <a:spcAft>
                <a:spcPts val="0"/>
              </a:spcAft>
              <a:buClr>
                <a:schemeClr val="dk1"/>
              </a:buClr>
              <a:buSzPts val="1100"/>
              <a:buNone/>
            </a:pPr>
            <a:endParaRPr lang="en-US" sz="1200" dirty="0">
              <a:solidFill>
                <a:schemeClr val="dk1"/>
              </a:solidFill>
            </a:endParaRPr>
          </a:p>
          <a:p>
            <a:pPr marL="628650" lvl="0" indent="-171450" algn="l" rtl="0">
              <a:lnSpc>
                <a:spcPct val="115000"/>
              </a:lnSpc>
              <a:spcBef>
                <a:spcPts val="0"/>
              </a:spcBef>
              <a:spcAft>
                <a:spcPts val="0"/>
              </a:spcAft>
              <a:buClr>
                <a:schemeClr val="dk1"/>
              </a:buClr>
              <a:buSzPts val="1100"/>
            </a:pPr>
            <a:r>
              <a:rPr lang="en-US" sz="1200" dirty="0">
                <a:solidFill>
                  <a:schemeClr val="dk1"/>
                </a:solidFill>
              </a:rPr>
              <a:t>A batterer intervention program in Bakersfield, CA, saw </a:t>
            </a:r>
            <a:r>
              <a:rPr lang="en-US" sz="1200" b="1" dirty="0">
                <a:solidFill>
                  <a:schemeClr val="dk1"/>
                </a:solidFill>
              </a:rPr>
              <a:t>recidivism rates fall from 60 percent to from 1 to 6 percent.</a:t>
            </a:r>
          </a:p>
          <a:p>
            <a:pPr marL="0" lvl="0" indent="0" algn="l" rtl="0">
              <a:lnSpc>
                <a:spcPct val="115000"/>
              </a:lnSpc>
              <a:spcBef>
                <a:spcPts val="0"/>
              </a:spcBef>
              <a:spcAft>
                <a:spcPts val="0"/>
              </a:spcAft>
              <a:buClr>
                <a:schemeClr val="dk1"/>
              </a:buClr>
              <a:buSzPts val="1100"/>
              <a:buNone/>
            </a:pPr>
            <a:endParaRPr lang="en-US" sz="1200" dirty="0">
              <a:solidFill>
                <a:schemeClr val="dk1"/>
              </a:solidFill>
            </a:endParaRPr>
          </a:p>
          <a:p>
            <a:pPr marL="628650" lvl="0" indent="-171450" algn="l" rtl="0">
              <a:lnSpc>
                <a:spcPct val="115000"/>
              </a:lnSpc>
              <a:spcBef>
                <a:spcPts val="0"/>
              </a:spcBef>
              <a:spcAft>
                <a:spcPts val="0"/>
              </a:spcAft>
              <a:buClr>
                <a:schemeClr val="dk1"/>
              </a:buClr>
              <a:buSzPts val="1100"/>
            </a:pPr>
            <a:r>
              <a:rPr lang="en-US" sz="1200" dirty="0">
                <a:solidFill>
                  <a:schemeClr val="dk1"/>
                </a:solidFill>
              </a:rPr>
              <a:t>The Wisconsin Economic Development Corporation found that </a:t>
            </a:r>
            <a:r>
              <a:rPr lang="en-US" sz="1200" b="1" dirty="0">
                <a:solidFill>
                  <a:schemeClr val="dk1"/>
                </a:solidFill>
              </a:rPr>
              <a:t>staff turnover declined from 21 percent to just 10 percent</a:t>
            </a:r>
            <a:r>
              <a:rPr lang="en-US" sz="1200" dirty="0">
                <a:solidFill>
                  <a:schemeClr val="dk1"/>
                </a:solidFill>
              </a:rPr>
              <a:t>.</a:t>
            </a:r>
          </a:p>
          <a:p>
            <a:pPr marL="0" lvl="0" indent="0" algn="l" rtl="0">
              <a:lnSpc>
                <a:spcPct val="115000"/>
              </a:lnSpc>
              <a:spcBef>
                <a:spcPts val="0"/>
              </a:spcBef>
              <a:spcAft>
                <a:spcPts val="0"/>
              </a:spcAft>
              <a:buClr>
                <a:schemeClr val="dk1"/>
              </a:buClr>
              <a:buSzPts val="1100"/>
              <a:buNone/>
            </a:pPr>
            <a:r>
              <a:rPr lang="en-US" sz="1200" dirty="0">
                <a:solidFill>
                  <a:schemeClr val="dk1"/>
                </a:solidFill>
              </a:rPr>
              <a:t> </a:t>
            </a:r>
          </a:p>
          <a:p>
            <a:pPr marL="628650" lvl="0" indent="-171450" algn="l" rtl="0">
              <a:lnSpc>
                <a:spcPct val="115000"/>
              </a:lnSpc>
              <a:spcBef>
                <a:spcPts val="0"/>
              </a:spcBef>
              <a:spcAft>
                <a:spcPts val="0"/>
              </a:spcAft>
              <a:buClr>
                <a:schemeClr val="dk1"/>
              </a:buClr>
              <a:buSzPts val="1100"/>
            </a:pPr>
            <a:r>
              <a:rPr lang="en-US" sz="1200" dirty="0">
                <a:solidFill>
                  <a:schemeClr val="dk1"/>
                </a:solidFill>
              </a:rPr>
              <a:t>In Cowlitz County, WA, youth suicide and </a:t>
            </a:r>
            <a:r>
              <a:rPr lang="en-US" sz="1200" b="1" dirty="0">
                <a:solidFill>
                  <a:schemeClr val="dk1"/>
                </a:solidFill>
              </a:rPr>
              <a:t>suicide attempts dropped 98 percent</a:t>
            </a:r>
            <a:r>
              <a:rPr lang="en-US" sz="1200" dirty="0">
                <a:solidFill>
                  <a:schemeClr val="dk1"/>
                </a:solidFill>
              </a:rPr>
              <a:t>.</a:t>
            </a:r>
          </a:p>
          <a:p>
            <a:pPr marL="628650" lvl="0" indent="-171450" algn="l" rtl="0">
              <a:lnSpc>
                <a:spcPct val="115000"/>
              </a:lnSpc>
              <a:spcBef>
                <a:spcPts val="0"/>
              </a:spcBef>
              <a:spcAft>
                <a:spcPts val="0"/>
              </a:spcAft>
              <a:buClr>
                <a:schemeClr val="dk1"/>
              </a:buClr>
              <a:buSzPts val="1100"/>
            </a:pPr>
            <a:endParaRPr lang="en-US" sz="1200" dirty="0">
              <a:solidFill>
                <a:schemeClr val="dk1"/>
              </a:solidFill>
            </a:endParaRPr>
          </a:p>
          <a:p>
            <a:pPr marL="628650" lvl="0" indent="-171450" algn="l" rtl="0">
              <a:lnSpc>
                <a:spcPct val="115000"/>
              </a:lnSpc>
              <a:spcBef>
                <a:spcPts val="0"/>
              </a:spcBef>
              <a:spcAft>
                <a:spcPts val="0"/>
              </a:spcAft>
              <a:buClr>
                <a:schemeClr val="dk1"/>
              </a:buClr>
              <a:buSzPts val="1100"/>
            </a:pPr>
            <a:r>
              <a:rPr lang="en-US" sz="1200" dirty="0">
                <a:solidFill>
                  <a:schemeClr val="dk1"/>
                </a:solidFill>
              </a:rPr>
              <a:t>A home visiting program in Sonoma County, CA, that educates parents about PACEs science and provides information on how to incorporate positive experiences in their lives resulted in reaching 80 to 100 percent of their goals, including families acquiring health insurance, regular access to medical care (including pre-natal care), childhood immunizations, treatment for mental depression and early intervention for developmental delays. </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Name a sector, and there’s an example of people making a difference. </a:t>
            </a:r>
            <a:endParaRPr lang="en-US" sz="1200" dirty="0">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sz="1200" dirty="0">
              <a:latin typeface="Calibri"/>
              <a:ea typeface="Calibri"/>
              <a:cs typeface="Calibri"/>
              <a:sym typeface="Calibri"/>
            </a:endParaRPr>
          </a:p>
        </p:txBody>
      </p:sp>
    </p:spTree>
    <p:extLst>
      <p:ext uri="{BB962C8B-B14F-4D97-AF65-F5344CB8AC3E}">
        <p14:creationId xmlns:p14="http://schemas.microsoft.com/office/powerpoint/2010/main" val="311725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006c96d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006c96de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indent="0">
              <a:buNone/>
            </a:pPr>
            <a:r>
              <a:rPr lang="en-US" sz="1200" b="0" i="0" u="none" strike="noStrike" cap="none" dirty="0">
                <a:solidFill>
                  <a:schemeClr val="dk1"/>
                </a:solidFill>
                <a:effectLst/>
                <a:highlight>
                  <a:srgbClr val="FFFF00"/>
                </a:highlight>
                <a:latin typeface="Calibri"/>
                <a:ea typeface="Calibri"/>
                <a:cs typeface="Calibri"/>
                <a:sym typeface="Calibri"/>
              </a:rPr>
              <a:t>There’s no doubt that the CDC Kaiser Permanente Adverse Childhood Experiences Study is an easy door to go through to begin to explore the mind-bending, world-changing knowledge of PACEs science, but there was much more going on before, during and after the ACE Study was first published. The story of that evolution is for another time. For this presentation, it’s important to know that around 2012, PACEs science jelled into what it is today — an interlocking matrix of five areas of complementary research:</a:t>
            </a:r>
          </a:p>
          <a:p>
            <a:pPr marL="158750" lvl="0" indent="0">
              <a:buNone/>
            </a:pPr>
            <a:endParaRPr lang="en-US" sz="1200" b="0" i="0" u="none" strike="noStrike" cap="none" dirty="0">
              <a:solidFill>
                <a:schemeClr val="dk1"/>
              </a:solidFill>
              <a:effectLst/>
              <a:highlight>
                <a:srgbClr val="FFFF00"/>
              </a:highlight>
              <a:latin typeface="Calibri"/>
              <a:ea typeface="Calibri"/>
              <a:cs typeface="Calibri"/>
              <a:sym typeface="Calibri"/>
            </a:endParaRPr>
          </a:p>
          <a:p>
            <a:pPr lvl="0"/>
            <a:r>
              <a:rPr lang="en-US" sz="1200" b="0" i="0" u="none" strike="noStrike" cap="none" dirty="0">
                <a:solidFill>
                  <a:schemeClr val="dk1"/>
                </a:solidFill>
                <a:effectLst/>
                <a:highlight>
                  <a:srgbClr val="FFFF00"/>
                </a:highlight>
                <a:latin typeface="Calibri"/>
                <a:ea typeface="Calibri"/>
                <a:cs typeface="Calibri"/>
                <a:sym typeface="Calibri"/>
              </a:rPr>
              <a:t>The ACE Study and subsequent ACE surveys that show how many people experience ACEs, at what levels, and the consequences (epidemiology).</a:t>
            </a:r>
          </a:p>
          <a:p>
            <a:pPr lvl="0"/>
            <a:r>
              <a:rPr lang="en-US" sz="1200" b="0" i="0" u="none" strike="noStrike" cap="none" dirty="0">
                <a:solidFill>
                  <a:schemeClr val="dk1"/>
                </a:solidFill>
                <a:effectLst/>
                <a:highlight>
                  <a:srgbClr val="FFFF00"/>
                </a:highlight>
                <a:latin typeface="Calibri"/>
                <a:ea typeface="Calibri"/>
                <a:cs typeface="Calibri"/>
                <a:sym typeface="Calibri"/>
              </a:rPr>
              <a:t>How toxic stress from ACEs damages children’s developing brains (neurobiology or brain science).</a:t>
            </a:r>
          </a:p>
          <a:p>
            <a:pPr lvl="0"/>
            <a:r>
              <a:rPr lang="en-US" sz="1200" b="0" i="0" u="none" strike="noStrike" cap="none" dirty="0">
                <a:solidFill>
                  <a:schemeClr val="dk1"/>
                </a:solidFill>
                <a:effectLst/>
                <a:highlight>
                  <a:srgbClr val="FFFF00"/>
                </a:highlight>
                <a:latin typeface="Calibri"/>
                <a:ea typeface="Calibri"/>
                <a:cs typeface="Calibri"/>
                <a:sym typeface="Calibri"/>
              </a:rPr>
              <a:t>How toxic stress from ACEs affects our short- and long-term health.</a:t>
            </a:r>
          </a:p>
          <a:p>
            <a:pPr lvl="0"/>
            <a:r>
              <a:rPr lang="en-US" sz="1200" b="0" i="0" u="none" strike="noStrike" cap="none" dirty="0">
                <a:solidFill>
                  <a:schemeClr val="dk1"/>
                </a:solidFill>
                <a:effectLst/>
                <a:highlight>
                  <a:srgbClr val="FFFF00"/>
                </a:highlight>
                <a:latin typeface="Calibri"/>
                <a:ea typeface="Calibri"/>
                <a:cs typeface="Calibri"/>
                <a:sym typeface="Calibri"/>
              </a:rPr>
              <a:t>How we pass ACEs from generation to generation through our genes (epigenetics)and systems (historical trauma).</a:t>
            </a:r>
          </a:p>
          <a:p>
            <a:pPr lvl="0"/>
            <a:r>
              <a:rPr lang="en-US" sz="1200" b="0" i="0" u="none" strike="noStrike" cap="none" dirty="0">
                <a:solidFill>
                  <a:schemeClr val="dk1"/>
                </a:solidFill>
                <a:effectLst/>
                <a:highlight>
                  <a:srgbClr val="FFFF00"/>
                </a:highlight>
                <a:latin typeface="Calibri"/>
                <a:ea typeface="Calibri"/>
                <a:cs typeface="Calibri"/>
                <a:sym typeface="Calibri"/>
              </a:rPr>
              <a:t>And how resilience research shows that our brains are plastic (malleable) and our bodies can heal by experiencing positive childhood experiences (PCEs) during childhood and resilience-building practices based on PACEs science, and as adults through practices that build resilience, such as exercise, therapy, being in nature, interacting with close and healthy friends, sleeping enough, eating nutritious foods, living in a safe place, having employment with a good wage and/or volunteering. All people deserve to live this way. </a:t>
            </a:r>
          </a:p>
          <a:p>
            <a:pPr lvl="0"/>
            <a:endParaRPr lang="en-US" sz="1200" b="0" i="0" u="none" strike="noStrike" cap="none" dirty="0">
              <a:solidFill>
                <a:schemeClr val="dk1"/>
              </a:solidFill>
              <a:effectLst/>
              <a:highlight>
                <a:srgbClr val="FFFF00"/>
              </a:highlight>
              <a:latin typeface="Calibri"/>
              <a:ea typeface="Calibri"/>
              <a:cs typeface="Calibri"/>
              <a:sym typeface="Calibri"/>
            </a:endParaRPr>
          </a:p>
          <a:p>
            <a:pPr marL="158750" lvl="0" indent="0">
              <a:buNone/>
            </a:pPr>
            <a:r>
              <a:rPr lang="en-US" sz="1200" b="0" i="0" u="none" strike="noStrike" cap="none" dirty="0">
                <a:solidFill>
                  <a:schemeClr val="dk1"/>
                </a:solidFill>
                <a:effectLst/>
                <a:highlight>
                  <a:srgbClr val="FFFF00"/>
                </a:highlight>
                <a:latin typeface="Calibri"/>
                <a:ea typeface="Calibri"/>
                <a:cs typeface="Calibri"/>
                <a:sym typeface="Calibri"/>
              </a:rPr>
              <a:t>I’ll go over each one of these in detail. </a:t>
            </a:r>
          </a:p>
          <a:p>
            <a:pPr marL="0" lvl="0" indent="0" algn="l" rtl="0">
              <a:spcBef>
                <a:spcPts val="0"/>
              </a:spcBef>
              <a:spcAft>
                <a:spcPts val="0"/>
              </a:spcAft>
              <a:buNone/>
            </a:pPr>
            <a:endParaRPr dirty="0"/>
          </a:p>
        </p:txBody>
      </p:sp>
      <p:sp>
        <p:nvSpPr>
          <p:cNvPr id="211" name="Google Shape;211;g4006c96de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40780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543b846af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Calibri"/>
              <a:buNone/>
            </a:pPr>
            <a:r>
              <a:rPr lang="en" sz="1200" b="0" dirty="0">
                <a:solidFill>
                  <a:schemeClr val="dk1"/>
                </a:solidFill>
                <a:highlight>
                  <a:schemeClr val="lt1"/>
                </a:highlight>
                <a:latin typeface="Calibri"/>
                <a:ea typeface="Calibri"/>
                <a:cs typeface="Calibri"/>
                <a:sym typeface="Calibri"/>
              </a:rPr>
              <a:t>Let’s look at the ACE Study in a little more detail. In the 1990s, two physicians stumbled onto what would become one of the most significant public health discoveries of a generation. </a:t>
            </a:r>
          </a:p>
          <a:p>
            <a:pPr marL="0" lvl="0" indent="0" algn="l" rtl="0">
              <a:spcBef>
                <a:spcPts val="0"/>
              </a:spcBef>
              <a:spcAft>
                <a:spcPts val="0"/>
              </a:spcAft>
              <a:buClr>
                <a:schemeClr val="dk1"/>
              </a:buClr>
              <a:buFont typeface="Calibri"/>
              <a:buNone/>
            </a:pPr>
            <a:endParaRPr lang="en" sz="1200" b="0" dirty="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Clr>
                <a:schemeClr val="dk1"/>
              </a:buClr>
              <a:buFont typeface="Calibri"/>
              <a:buNone/>
            </a:pPr>
            <a:r>
              <a:rPr lang="en" sz="1200" b="1" dirty="0">
                <a:solidFill>
                  <a:schemeClr val="dk1"/>
                </a:solidFill>
                <a:highlight>
                  <a:schemeClr val="lt1"/>
                </a:highlight>
                <a:latin typeface="Calibri"/>
                <a:ea typeface="Calibri"/>
                <a:cs typeface="Calibri"/>
                <a:sym typeface="Calibri"/>
              </a:rPr>
              <a:t>Source: Felitti VJ et al</a:t>
            </a:r>
            <a:r>
              <a:rPr lang="en" sz="1200" dirty="0">
                <a:solidFill>
                  <a:schemeClr val="dk1"/>
                </a:solidFill>
                <a:highlight>
                  <a:schemeClr val="lt1"/>
                </a:highlight>
                <a:latin typeface="Calibri"/>
                <a:ea typeface="Calibri"/>
                <a:cs typeface="Calibri"/>
                <a:sym typeface="Calibri"/>
              </a:rPr>
              <a:t> (1998) Relationship of childhood abuse and household dysfunction to many of the leading causes of death in adults. The adverse childhood experiences (ACE) study. </a:t>
            </a:r>
            <a:r>
              <a:rPr lang="en" sz="1200" i="1" dirty="0">
                <a:solidFill>
                  <a:schemeClr val="dk1"/>
                </a:solidFill>
                <a:highlight>
                  <a:schemeClr val="lt1"/>
                </a:highlight>
                <a:latin typeface="Calibri"/>
                <a:ea typeface="Calibri"/>
                <a:cs typeface="Calibri"/>
                <a:sym typeface="Calibri"/>
              </a:rPr>
              <a:t>American Journal of Preventative Medicine</a:t>
            </a:r>
            <a:r>
              <a:rPr lang="en" sz="1200" dirty="0">
                <a:solidFill>
                  <a:schemeClr val="dk1"/>
                </a:solidFill>
                <a:highlight>
                  <a:schemeClr val="lt1"/>
                </a:highlight>
                <a:latin typeface="Calibri"/>
                <a:ea typeface="Calibri"/>
                <a:cs typeface="Calibri"/>
                <a:sym typeface="Calibri"/>
              </a:rPr>
              <a:t>; 14: 4, 245-258.</a:t>
            </a:r>
            <a:endParaRPr sz="1200" dirty="0">
              <a:solidFill>
                <a:schemeClr val="dk1"/>
              </a:solidFill>
              <a:latin typeface="Calibri"/>
              <a:ea typeface="Calibri"/>
              <a:cs typeface="Calibri"/>
              <a:sym typeface="Calibri"/>
            </a:endParaRPr>
          </a:p>
        </p:txBody>
      </p:sp>
      <p:sp>
        <p:nvSpPr>
          <p:cNvPr id="173" name="Google Shape;173;g5543b846af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9646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543b846af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543b846a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rPr>
              <a:t>More than 17,000 adults participated in the ACE Study. They were mostly White, most attended college, and all had jobs and great health care, because they were members of the Kaiser Permanente healthcare system San Diego. </a:t>
            </a:r>
            <a:endParaRP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730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543b846af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543b846af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rPr>
              <a:t>POLL: [Do this anonymously through an online program such as </a:t>
            </a:r>
            <a:r>
              <a:rPr lang="en-US" sz="1200" dirty="0" err="1">
                <a:latin typeface="Calibri" panose="020F0502020204030204" pitchFamily="34" charset="0"/>
                <a:cs typeface="Calibri" panose="020F0502020204030204" pitchFamily="34" charset="0"/>
              </a:rPr>
              <a:t>PollEverywhere</a:t>
            </a:r>
            <a:r>
              <a:rPr lang="en-US" sz="1200" dirty="0">
                <a:latin typeface="Calibri" panose="020F0502020204030204" pitchFamily="34" charset="0"/>
                <a:cs typeface="Calibri" panose="020F0502020204030204" pitchFamily="34" charset="0"/>
              </a:rPr>
              <a:t>, where a group’s burden of ACEs can be seen. Do NOT do this by people raising their hands.]</a:t>
            </a:r>
          </a:p>
          <a:p>
            <a:pPr marL="0" lvl="0" indent="0" algn="l" rtl="0">
              <a:spcBef>
                <a:spcPts val="0"/>
              </a:spcBef>
              <a:spcAft>
                <a:spcPts val="0"/>
              </a:spcAft>
              <a:buNone/>
            </a:pPr>
            <a:endParaRPr lang="en-US"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rPr>
              <a:t>How many ACEs do you have?</a:t>
            </a:r>
          </a:p>
          <a:p>
            <a:pPr marL="0" lvl="0" indent="0" algn="l" rtl="0">
              <a:spcBef>
                <a:spcPts val="0"/>
              </a:spcBef>
              <a:spcAft>
                <a:spcPts val="0"/>
              </a:spcAft>
              <a:buNone/>
            </a:pPr>
            <a:endParaRPr lang="en-US"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rPr>
              <a:t>1-2</a:t>
            </a: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rPr>
              <a:t>3-4</a:t>
            </a:r>
          </a:p>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385834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5"/>
        <p:cNvGrpSpPr/>
        <p:nvPr/>
      </p:nvGrpSpPr>
      <p:grpSpPr>
        <a:xfrm>
          <a:off x="0" y="0"/>
          <a:ext cx="0" cy="0"/>
          <a:chOff x="0" y="0"/>
          <a:chExt cx="0" cy="0"/>
        </a:xfrm>
      </p:grpSpPr>
      <p:sp>
        <p:nvSpPr>
          <p:cNvPr id="16" name="Google Shape;16;p5"/>
          <p:cNvSpPr txBox="1">
            <a:spLocks noGrp="1"/>
          </p:cNvSpPr>
          <p:nvPr>
            <p:ph type="title"/>
          </p:nvPr>
        </p:nvSpPr>
        <p:spPr>
          <a:xfrm>
            <a:off x="2570943" y="1328"/>
            <a:ext cx="6217800" cy="727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r">
              <a:lnSpc>
                <a:spcPct val="100000"/>
              </a:lnSpc>
              <a:spcBef>
                <a:spcPts val="0"/>
              </a:spcBef>
              <a:spcAft>
                <a:spcPts val="0"/>
              </a:spcAft>
              <a:buClr>
                <a:srgbClr val="FEFEFE"/>
              </a:buClr>
              <a:buSzPts val="32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7" name="Google Shape;17;p5"/>
          <p:cNvSpPr txBox="1">
            <a:spLocks noGrp="1"/>
          </p:cNvSpPr>
          <p:nvPr>
            <p:ph type="body" idx="1"/>
          </p:nvPr>
        </p:nvSpPr>
        <p:spPr>
          <a:xfrm>
            <a:off x="809997" y="1666715"/>
            <a:ext cx="7524000" cy="27273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entury Gothic"/>
                <a:ea typeface="Century Gothic"/>
                <a:cs typeface="Century Gothic"/>
                <a:sym typeface="Century Gothic"/>
              </a:defRPr>
            </a:lvl1pPr>
            <a:lvl2pPr marL="914400" marR="0" lvl="1" indent="-330200" algn="l">
              <a:lnSpc>
                <a:spcPct val="100000"/>
              </a:lnSpc>
              <a:spcBef>
                <a:spcPts val="600"/>
              </a:spcBef>
              <a:spcAft>
                <a:spcPts val="0"/>
              </a:spcAft>
              <a:buClr>
                <a:schemeClr val="accent1"/>
              </a:buClr>
              <a:buSzPts val="1600"/>
              <a:buFont typeface="Noto Sans Symbols"/>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a:lnSpc>
                <a:spcPct val="100000"/>
              </a:lnSpc>
              <a:spcBef>
                <a:spcPts val="600"/>
              </a:spcBef>
              <a:spcAft>
                <a:spcPts val="0"/>
              </a:spcAft>
              <a:buClr>
                <a:schemeClr val="accent1"/>
              </a:buClr>
              <a:buSzPts val="1400"/>
              <a:buFont typeface="Noto Sans Symbols"/>
              <a:buChar char="○"/>
              <a:defRPr sz="1400" b="0" i="0" u="none" strike="noStrike" cap="none">
                <a:solidFill>
                  <a:schemeClr val="dk1"/>
                </a:solidFill>
                <a:latin typeface="Century Gothic"/>
                <a:ea typeface="Century Gothic"/>
                <a:cs typeface="Century Gothic"/>
                <a:sym typeface="Century Gothic"/>
              </a:defRPr>
            </a:lvl3pPr>
            <a:lvl4pPr marL="1828800" marR="0" lvl="3" indent="-304800" algn="l">
              <a:lnSpc>
                <a:spcPct val="100000"/>
              </a:lnSpc>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a:lnSpc>
                <a:spcPct val="100000"/>
              </a:lnSpc>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18" name="Google Shape;18;p5"/>
          <p:cNvSpPr txBox="1">
            <a:spLocks noGrp="1"/>
          </p:cNvSpPr>
          <p:nvPr>
            <p:ph type="ftr" idx="11"/>
          </p:nvPr>
        </p:nvSpPr>
        <p:spPr>
          <a:xfrm>
            <a:off x="442797" y="4531021"/>
            <a:ext cx="6289500" cy="2739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688796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video" Target="https://www.youtube.com/embed/rVwFkcOZHJw?feature=oembed" TargetMode="External"/><Relationship Id="rId5" Type="http://schemas.openxmlformats.org/officeDocument/2006/relationships/image" Target="../media/image16.jpe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3.jpg"/><Relationship Id="rId5" Type="http://schemas.openxmlformats.org/officeDocument/2006/relationships/image" Target="../media/image2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video" Target="https://www.youtube.com/embed/bJoYbtqPcaA?feature=oembed"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www.pacesconnection.com/blog/better-normal-march-26-positive-and-adverse-childhood-experiences-paces-what-happens-in-childhood-matters"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s://www.health.harvard.edu/staying-healthy/understanding-the-stress-response" TargetMode="External"/><Relationship Id="rId5" Type="http://schemas.openxmlformats.org/officeDocument/2006/relationships/hyperlink" Target="https://www.pacesconnection.com/blog/2011-2021-a-decade-of-steady-growth-in-aces-and-ti-laws-and-resolutions-in-the-states" TargetMode="External"/><Relationship Id="rId4" Type="http://schemas.openxmlformats.org/officeDocument/2006/relationships/hyperlink" Target="http://www.pacesconnection.com/blog/we-ve-changed-our-name-to-paces-connectio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pacesconnection.libguides.com/resourcecenter"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hyperlink" Target="https://www.ted.com/talks/nadine_burke_harris_how_childhood_trauma_affects_health_across_a_lifetime?language=en" TargetMode="External"/><Relationship Id="rId5" Type="http://schemas.openxmlformats.org/officeDocument/2006/relationships/hyperlink" Target="https://pubmed.ncbi.nlm.nih.gov/31498386/" TargetMode="External"/><Relationship Id="rId4" Type="http://schemas.openxmlformats.org/officeDocument/2006/relationships/hyperlink" Target="https://pitchforkeconomics.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4"/>
          <p:cNvPicPr preferRelativeResize="0"/>
          <p:nvPr/>
        </p:nvPicPr>
        <p:blipFill rotWithShape="1">
          <a:blip r:embed="rId3" cstate="email">
            <a:alphaModFix/>
            <a:extLst>
              <a:ext uri="{28A0092B-C50C-407E-A947-70E740481C1C}">
                <a14:useLocalDpi xmlns:a14="http://schemas.microsoft.com/office/drawing/2010/main"/>
              </a:ext>
            </a:extLst>
          </a:blip>
          <a:srcRect t="6354" b="6362"/>
          <a:stretch/>
        </p:blipFill>
        <p:spPr>
          <a:xfrm>
            <a:off x="0" y="0"/>
            <a:ext cx="9144000" cy="5143499"/>
          </a:xfrm>
          <a:prstGeom prst="rect">
            <a:avLst/>
          </a:prstGeom>
          <a:noFill/>
          <a:ln>
            <a:noFill/>
          </a:ln>
        </p:spPr>
      </p:pic>
      <p:sp>
        <p:nvSpPr>
          <p:cNvPr id="57" name="Google Shape;57;p14"/>
          <p:cNvSpPr/>
          <p:nvPr/>
        </p:nvSpPr>
        <p:spPr>
          <a:xfrm>
            <a:off x="0" y="401052"/>
            <a:ext cx="9144000" cy="5143500"/>
          </a:xfrm>
          <a:prstGeom prst="rect">
            <a:avLst/>
          </a:prstGeom>
          <a:solidFill>
            <a:srgbClr val="256FAD">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8" name="Google Shape;58;p14"/>
          <p:cNvPicPr preferRelativeResize="0"/>
          <p:nvPr/>
        </p:nvPicPr>
        <p:blipFill rotWithShape="1">
          <a:blip r:embed="rId4" cstate="email">
            <a:alphaModFix/>
            <a:extLst>
              <a:ext uri="{28A0092B-C50C-407E-A947-70E740481C1C}">
                <a14:useLocalDpi xmlns:a14="http://schemas.microsoft.com/office/drawing/2010/main"/>
              </a:ext>
            </a:extLst>
          </a:blip>
          <a:srcRect r="-10"/>
          <a:stretch/>
        </p:blipFill>
        <p:spPr>
          <a:xfrm>
            <a:off x="0" y="0"/>
            <a:ext cx="9144001" cy="1872500"/>
          </a:xfrm>
          <a:prstGeom prst="rect">
            <a:avLst/>
          </a:prstGeom>
          <a:noFill/>
          <a:ln>
            <a:noFill/>
          </a:ln>
        </p:spPr>
      </p:pic>
      <p:sp>
        <p:nvSpPr>
          <p:cNvPr id="59" name="Google Shape;59;p14"/>
          <p:cNvSpPr txBox="1">
            <a:spLocks noGrp="1"/>
          </p:cNvSpPr>
          <p:nvPr>
            <p:ph type="subTitle" idx="4294967295"/>
          </p:nvPr>
        </p:nvSpPr>
        <p:spPr>
          <a:xfrm>
            <a:off x="500875" y="2197925"/>
            <a:ext cx="8194500" cy="1268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1200"/>
              </a:spcAft>
              <a:buClr>
                <a:schemeClr val="accent1"/>
              </a:buClr>
              <a:buSzPts val="1800"/>
              <a:buFont typeface="Noto Sans Symbols"/>
              <a:buNone/>
            </a:pPr>
            <a:r>
              <a:rPr lang="en" sz="6000" b="1" dirty="0">
                <a:solidFill>
                  <a:srgbClr val="FFFFFF"/>
                </a:solidFill>
                <a:latin typeface="Calibri"/>
                <a:ea typeface="Calibri"/>
                <a:cs typeface="Calibri"/>
                <a:sym typeface="Calibri"/>
              </a:rPr>
              <a:t>PACEs Science Overview</a:t>
            </a:r>
            <a:endParaRPr sz="6000" b="1" i="0" u="none" strike="noStrike" cap="none" dirty="0">
              <a:solidFill>
                <a:srgbClr val="FFFFFF"/>
              </a:solidFill>
              <a:latin typeface="Calibri"/>
              <a:ea typeface="Calibri"/>
              <a:cs typeface="Calibri"/>
              <a:sym typeface="Calibri"/>
            </a:endParaRPr>
          </a:p>
        </p:txBody>
      </p:sp>
      <p:sp>
        <p:nvSpPr>
          <p:cNvPr id="60" name="Google Shape;60;p14"/>
          <p:cNvSpPr txBox="1">
            <a:spLocks noGrp="1"/>
          </p:cNvSpPr>
          <p:nvPr>
            <p:ph type="subTitle" idx="4294967295"/>
          </p:nvPr>
        </p:nvSpPr>
        <p:spPr>
          <a:xfrm>
            <a:off x="500874" y="3311140"/>
            <a:ext cx="5477100" cy="1995071"/>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300"/>
              </a:spcAft>
              <a:buClr>
                <a:schemeClr val="accent1"/>
              </a:buClr>
              <a:buSzPts val="1800"/>
              <a:buFont typeface="Noto Sans Symbols"/>
              <a:buNone/>
            </a:pPr>
            <a:endParaRPr lang="en" sz="3000" dirty="0">
              <a:solidFill>
                <a:schemeClr val="lt1"/>
              </a:solidFill>
              <a:latin typeface="Calibri"/>
              <a:ea typeface="Calibri"/>
              <a:cs typeface="Calibri"/>
              <a:sym typeface="Calibri"/>
            </a:endParaRPr>
          </a:p>
          <a:p>
            <a:pPr marL="0" marR="0" lvl="0" indent="0" algn="l" rtl="0">
              <a:lnSpc>
                <a:spcPct val="100000"/>
              </a:lnSpc>
              <a:spcBef>
                <a:spcPts val="0"/>
              </a:spcBef>
              <a:spcAft>
                <a:spcPts val="300"/>
              </a:spcAft>
              <a:buClr>
                <a:schemeClr val="accent1"/>
              </a:buClr>
              <a:buSzPts val="1800"/>
              <a:buFont typeface="Noto Sans Symbols"/>
              <a:buNone/>
            </a:pPr>
            <a:endParaRPr lang="en" sz="3000" b="1" dirty="0">
              <a:solidFill>
                <a:schemeClr val="lt1"/>
              </a:solidFill>
              <a:latin typeface="Calibri"/>
              <a:ea typeface="Calibri"/>
              <a:cs typeface="Calibri"/>
              <a:sym typeface="Calibri"/>
            </a:endParaRPr>
          </a:p>
          <a:p>
            <a:pPr marL="0" marR="0" lvl="0" indent="0" algn="l" rtl="0">
              <a:lnSpc>
                <a:spcPct val="100000"/>
              </a:lnSpc>
              <a:spcBef>
                <a:spcPts val="0"/>
              </a:spcBef>
              <a:spcAft>
                <a:spcPts val="300"/>
              </a:spcAft>
              <a:buClr>
                <a:schemeClr val="accent1"/>
              </a:buClr>
              <a:buSzPts val="1800"/>
              <a:buFont typeface="Noto Sans Symbols"/>
              <a:buNone/>
            </a:pPr>
            <a:endParaRPr sz="3000" dirty="0">
              <a:solidFill>
                <a:srgbClr val="FFFFFF"/>
              </a:solidFill>
              <a:latin typeface="Calibri"/>
              <a:ea typeface="Calibri"/>
              <a:cs typeface="Calibri"/>
              <a:sym typeface="Calibri"/>
            </a:endParaRPr>
          </a:p>
        </p:txBody>
      </p:sp>
      <p:pic>
        <p:nvPicPr>
          <p:cNvPr id="61" name="Google Shape;61;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25250" y="4293450"/>
            <a:ext cx="2618750" cy="849950"/>
          </a:xfrm>
          <a:prstGeom prst="rect">
            <a:avLst/>
          </a:prstGeom>
          <a:noFill/>
          <a:ln>
            <a:noFill/>
          </a:ln>
        </p:spPr>
      </p:pic>
    </p:spTree>
    <p:extLst>
      <p:ext uri="{BB962C8B-B14F-4D97-AF65-F5344CB8AC3E}">
        <p14:creationId xmlns:p14="http://schemas.microsoft.com/office/powerpoint/2010/main" val="314340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4"/>
          <p:cNvPicPr preferRelativeResize="0"/>
          <p:nvPr/>
        </p:nvPicPr>
        <p:blipFill rotWithShape="1">
          <a:blip r:embed="rId3" cstate="email">
            <a:alphaModFix/>
            <a:extLst>
              <a:ext uri="{28A0092B-C50C-407E-A947-70E740481C1C}">
                <a14:useLocalDpi xmlns:a14="http://schemas.microsoft.com/office/drawing/2010/main"/>
              </a:ext>
            </a:extLst>
          </a:blip>
          <a:srcRect l="-2291"/>
          <a:stretch/>
        </p:blipFill>
        <p:spPr>
          <a:xfrm>
            <a:off x="151700" y="4439375"/>
            <a:ext cx="6449351" cy="704126"/>
          </a:xfrm>
          <a:prstGeom prst="rect">
            <a:avLst/>
          </a:prstGeom>
          <a:noFill/>
          <a:ln>
            <a:noFill/>
          </a:ln>
        </p:spPr>
      </p:pic>
      <p:pic>
        <p:nvPicPr>
          <p:cNvPr id="240" name="Google Shape;240;p24"/>
          <p:cNvPicPr preferRelativeResize="0"/>
          <p:nvPr/>
        </p:nvPicPr>
        <p:blipFill rotWithShape="1">
          <a:blip r:embed="rId4"/>
          <a:srcRect/>
          <a:stretch/>
        </p:blipFill>
        <p:spPr>
          <a:xfrm flipH="1">
            <a:off x="5284800" y="4513212"/>
            <a:ext cx="3859200" cy="630286"/>
          </a:xfrm>
          <a:prstGeom prst="rect">
            <a:avLst/>
          </a:prstGeom>
          <a:noFill/>
          <a:ln>
            <a:noFill/>
          </a:ln>
        </p:spPr>
      </p:pic>
      <p:cxnSp>
        <p:nvCxnSpPr>
          <p:cNvPr id="241" name="Google Shape;241;p24"/>
          <p:cNvCxnSpPr/>
          <p:nvPr/>
        </p:nvCxnSpPr>
        <p:spPr>
          <a:xfrm>
            <a:off x="444250" y="706550"/>
            <a:ext cx="6788700" cy="0"/>
          </a:xfrm>
          <a:prstGeom prst="straightConnector1">
            <a:avLst/>
          </a:prstGeom>
          <a:noFill/>
          <a:ln w="9525" cap="flat" cmpd="sng">
            <a:solidFill>
              <a:srgbClr val="888888"/>
            </a:solidFill>
            <a:prstDash val="solid"/>
            <a:round/>
            <a:headEnd type="none" w="med" len="med"/>
            <a:tailEnd type="none" w="med" len="med"/>
          </a:ln>
        </p:spPr>
      </p:cxnSp>
      <p:pic>
        <p:nvPicPr>
          <p:cNvPr id="242" name="Google Shape;242;p24"/>
          <p:cNvPicPr preferRelativeResize="0"/>
          <p:nvPr/>
        </p:nvPicPr>
        <p:blipFill rotWithShape="1">
          <a:blip r:embed="rId5" cstate="email">
            <a:alphaModFix/>
            <a:extLst>
              <a:ext uri="{28A0092B-C50C-407E-A947-70E740481C1C}">
                <a14:useLocalDpi xmlns:a14="http://schemas.microsoft.com/office/drawing/2010/main"/>
              </a:ext>
            </a:extLst>
          </a:blip>
          <a:srcRect t="-10083"/>
          <a:stretch/>
        </p:blipFill>
        <p:spPr>
          <a:xfrm>
            <a:off x="444250" y="94200"/>
            <a:ext cx="4217550" cy="612351"/>
          </a:xfrm>
          <a:prstGeom prst="rect">
            <a:avLst/>
          </a:prstGeom>
          <a:noFill/>
          <a:ln>
            <a:noFill/>
          </a:ln>
        </p:spPr>
      </p:pic>
      <p:sp>
        <p:nvSpPr>
          <p:cNvPr id="243" name="Google Shape;243;p24"/>
          <p:cNvSpPr txBox="1"/>
          <p:nvPr/>
        </p:nvSpPr>
        <p:spPr>
          <a:xfrm>
            <a:off x="444250" y="706550"/>
            <a:ext cx="4645200" cy="70410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r>
              <a:rPr lang="en" sz="3000" dirty="0">
                <a:solidFill>
                  <a:srgbClr val="33ABBF"/>
                </a:solidFill>
                <a:latin typeface="Calibri"/>
                <a:ea typeface="Calibri"/>
                <a:cs typeface="Calibri"/>
                <a:sym typeface="Calibri"/>
              </a:rPr>
              <a:t>ACE Study Key Findings</a:t>
            </a:r>
            <a:endParaRPr sz="3000" dirty="0">
              <a:solidFill>
                <a:srgbClr val="33ABBF"/>
              </a:solidFill>
              <a:latin typeface="Calibri"/>
              <a:ea typeface="Calibri"/>
              <a:cs typeface="Calibri"/>
              <a:sym typeface="Calibri"/>
            </a:endParaRPr>
          </a:p>
        </p:txBody>
      </p:sp>
      <p:sp>
        <p:nvSpPr>
          <p:cNvPr id="244" name="Google Shape;244;p24"/>
          <p:cNvSpPr txBox="1"/>
          <p:nvPr/>
        </p:nvSpPr>
        <p:spPr>
          <a:xfrm>
            <a:off x="541875" y="1348150"/>
            <a:ext cx="8090100" cy="3165000"/>
          </a:xfrm>
          <a:prstGeom prst="rect">
            <a:avLst/>
          </a:prstGeom>
          <a:noFill/>
          <a:ln>
            <a:noFill/>
          </a:ln>
        </p:spPr>
        <p:txBody>
          <a:bodyPr spcFirstLastPara="1" wrap="square" lIns="91425" tIns="91425" rIns="91425" bIns="91425" anchor="t" anchorCtr="0">
            <a:noAutofit/>
          </a:bodyPr>
          <a:lstStyle/>
          <a:p>
            <a:pPr marL="285750" lvl="0" indent="-285750" algn="l" rtl="0">
              <a:spcBef>
                <a:spcPts val="1800"/>
              </a:spcBef>
              <a:spcAft>
                <a:spcPts val="0"/>
              </a:spcAft>
              <a:buClr>
                <a:schemeClr val="dk1"/>
              </a:buClr>
              <a:buSzPts val="1800"/>
              <a:buFont typeface="Arial" panose="020B0604020202020204" pitchFamily="34" charset="0"/>
              <a:buChar char="•"/>
            </a:pPr>
            <a:r>
              <a:rPr lang="en" sz="1800" dirty="0">
                <a:solidFill>
                  <a:schemeClr val="dk1"/>
                </a:solidFill>
                <a:latin typeface="Calibri"/>
                <a:ea typeface="Calibri"/>
                <a:cs typeface="Calibri"/>
                <a:sym typeface="Calibri"/>
              </a:rPr>
              <a:t>Direct link between childhood trauma and the adult onset of chronic disease, as well as mental illness, social and economic problems.</a:t>
            </a:r>
            <a:endParaRPr sz="1800" dirty="0">
              <a:solidFill>
                <a:schemeClr val="dk1"/>
              </a:solidFill>
              <a:latin typeface="Calibri"/>
              <a:ea typeface="Calibri"/>
              <a:cs typeface="Calibri"/>
              <a:sym typeface="Calibri"/>
            </a:endParaRPr>
          </a:p>
          <a:p>
            <a:pPr marL="285750" lvl="0" indent="-285750" algn="l" rtl="0">
              <a:spcBef>
                <a:spcPts val="1200"/>
              </a:spcBef>
              <a:spcAft>
                <a:spcPts val="0"/>
              </a:spcAft>
              <a:buClr>
                <a:schemeClr val="dk1"/>
              </a:buClr>
              <a:buSzPts val="1800"/>
              <a:buFont typeface="Arial" panose="020B0604020202020204" pitchFamily="34" charset="0"/>
              <a:buChar char="•"/>
            </a:pPr>
            <a:r>
              <a:rPr lang="en" sz="1800" dirty="0">
                <a:solidFill>
                  <a:schemeClr val="dk1"/>
                </a:solidFill>
                <a:latin typeface="Calibri"/>
                <a:ea typeface="Calibri"/>
                <a:cs typeface="Calibri"/>
                <a:sym typeface="Calibri"/>
              </a:rPr>
              <a:t>About two-thirds of participants experienced </a:t>
            </a:r>
            <a:r>
              <a:rPr lang="en" sz="1800" b="1" dirty="0">
                <a:solidFill>
                  <a:schemeClr val="dk1"/>
                </a:solidFill>
                <a:latin typeface="Calibri"/>
                <a:ea typeface="Calibri"/>
                <a:cs typeface="Calibri"/>
                <a:sym typeface="Calibri"/>
              </a:rPr>
              <a:t>one or more </a:t>
            </a:r>
            <a:r>
              <a:rPr lang="en" sz="1800" b="1" i="1" dirty="0">
                <a:solidFill>
                  <a:schemeClr val="dk1"/>
                </a:solidFill>
                <a:latin typeface="Calibri"/>
                <a:ea typeface="Calibri"/>
                <a:cs typeface="Calibri"/>
                <a:sym typeface="Calibri"/>
              </a:rPr>
              <a:t>types</a:t>
            </a:r>
            <a:r>
              <a:rPr lang="en" sz="1800" i="1" dirty="0">
                <a:solidFill>
                  <a:schemeClr val="dk1"/>
                </a:solidFill>
                <a:latin typeface="Calibri"/>
                <a:ea typeface="Calibri"/>
                <a:cs typeface="Calibri"/>
                <a:sym typeface="Calibri"/>
              </a:rPr>
              <a:t> </a:t>
            </a:r>
            <a:r>
              <a:rPr lang="en" sz="1800" dirty="0">
                <a:solidFill>
                  <a:schemeClr val="dk1"/>
                </a:solidFill>
                <a:latin typeface="Calibri"/>
                <a:ea typeface="Calibri"/>
                <a:cs typeface="Calibri"/>
                <a:sym typeface="Calibri"/>
              </a:rPr>
              <a:t>of adverse childhood experiences (ACEs). Of those, 87 percent had experienced 2 or more types. In other words, ACEs usually don’t happen in isolation.</a:t>
            </a:r>
            <a:endParaRPr sz="1800" dirty="0">
              <a:solidFill>
                <a:schemeClr val="dk1"/>
              </a:solidFill>
              <a:latin typeface="Calibri"/>
              <a:ea typeface="Calibri"/>
              <a:cs typeface="Calibri"/>
              <a:sym typeface="Calibri"/>
            </a:endParaRPr>
          </a:p>
          <a:p>
            <a:pPr marL="285750" lvl="0" indent="-285750" algn="l" rtl="0">
              <a:spcBef>
                <a:spcPts val="1200"/>
              </a:spcBef>
              <a:spcAft>
                <a:spcPts val="1200"/>
              </a:spcAft>
              <a:buClr>
                <a:schemeClr val="dk1"/>
              </a:buClr>
              <a:buSzPts val="1800"/>
              <a:buFont typeface="Arial" panose="020B0604020202020204" pitchFamily="34" charset="0"/>
              <a:buChar char="•"/>
            </a:pPr>
            <a:r>
              <a:rPr lang="en" sz="1800" dirty="0">
                <a:solidFill>
                  <a:schemeClr val="dk1"/>
                </a:solidFill>
                <a:latin typeface="Calibri"/>
                <a:ea typeface="Calibri"/>
                <a:cs typeface="Calibri"/>
                <a:sym typeface="Calibri"/>
              </a:rPr>
              <a:t>Dose-dependent outcomes: More ACES result in a higher risk of medical, mental, social and economic problems as an adult.</a:t>
            </a:r>
            <a:endParaRPr sz="1800" dirty="0">
              <a:latin typeface="Calibri"/>
              <a:ea typeface="Calibri"/>
              <a:cs typeface="Calibri"/>
              <a:sym typeface="Calibri"/>
            </a:endParaRPr>
          </a:p>
        </p:txBody>
      </p:sp>
    </p:spTree>
    <p:extLst>
      <p:ext uri="{BB962C8B-B14F-4D97-AF65-F5344CB8AC3E}">
        <p14:creationId xmlns:p14="http://schemas.microsoft.com/office/powerpoint/2010/main" val="998182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5"/>
          <p:cNvPicPr preferRelativeResize="0"/>
          <p:nvPr/>
        </p:nvPicPr>
        <p:blipFill rotWithShape="1">
          <a:blip r:embed="rId3" cstate="email">
            <a:alphaModFix/>
            <a:extLst>
              <a:ext uri="{28A0092B-C50C-407E-A947-70E740481C1C}">
                <a14:useLocalDpi xmlns:a14="http://schemas.microsoft.com/office/drawing/2010/main"/>
              </a:ext>
            </a:extLst>
          </a:blip>
          <a:srcRect t="-155942"/>
          <a:stretch/>
        </p:blipFill>
        <p:spPr>
          <a:xfrm rot="10800000">
            <a:off x="0" y="0"/>
            <a:ext cx="876300" cy="1152525"/>
          </a:xfrm>
          <a:prstGeom prst="rect">
            <a:avLst/>
          </a:prstGeom>
          <a:noFill/>
          <a:ln>
            <a:noFill/>
          </a:ln>
        </p:spPr>
      </p:pic>
      <p:sp>
        <p:nvSpPr>
          <p:cNvPr id="251" name="Google Shape;251;p25"/>
          <p:cNvSpPr txBox="1"/>
          <p:nvPr/>
        </p:nvSpPr>
        <p:spPr>
          <a:xfrm>
            <a:off x="616675" y="432825"/>
            <a:ext cx="2193300" cy="4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33ABBF"/>
                </a:solidFill>
                <a:latin typeface="Calibri"/>
                <a:ea typeface="Calibri"/>
                <a:cs typeface="Calibri"/>
                <a:sym typeface="Calibri"/>
              </a:rPr>
              <a:t>ACE Study</a:t>
            </a:r>
            <a:endParaRPr sz="3000">
              <a:solidFill>
                <a:srgbClr val="33ABBF"/>
              </a:solidFill>
              <a:latin typeface="Calibri"/>
              <a:ea typeface="Calibri"/>
              <a:cs typeface="Calibri"/>
              <a:sym typeface="Calibri"/>
            </a:endParaRPr>
          </a:p>
        </p:txBody>
      </p:sp>
      <p:pic>
        <p:nvPicPr>
          <p:cNvPr id="252" name="Google Shape;252;p25"/>
          <p:cNvPicPr preferRelativeResize="0"/>
          <p:nvPr/>
        </p:nvPicPr>
        <p:blipFill rotWithShape="1">
          <a:blip r:embed="rId4" cstate="email">
            <a:alphaModFix/>
            <a:extLst>
              <a:ext uri="{28A0092B-C50C-407E-A947-70E740481C1C}">
                <a14:useLocalDpi xmlns:a14="http://schemas.microsoft.com/office/drawing/2010/main"/>
              </a:ext>
            </a:extLst>
          </a:blip>
          <a:srcRect l="-2291"/>
          <a:stretch/>
        </p:blipFill>
        <p:spPr>
          <a:xfrm>
            <a:off x="151700" y="4439375"/>
            <a:ext cx="6449351" cy="704126"/>
          </a:xfrm>
          <a:prstGeom prst="rect">
            <a:avLst/>
          </a:prstGeom>
          <a:noFill/>
          <a:ln>
            <a:noFill/>
          </a:ln>
        </p:spPr>
      </p:pic>
      <p:pic>
        <p:nvPicPr>
          <p:cNvPr id="253" name="Google Shape;253;p25"/>
          <p:cNvPicPr preferRelativeResize="0"/>
          <p:nvPr/>
        </p:nvPicPr>
        <p:blipFill rotWithShape="1">
          <a:blip r:embed="rId5"/>
          <a:srcRect/>
          <a:stretch/>
        </p:blipFill>
        <p:spPr>
          <a:xfrm flipH="1">
            <a:off x="5284800" y="4513212"/>
            <a:ext cx="3859200" cy="630286"/>
          </a:xfrm>
          <a:prstGeom prst="rect">
            <a:avLst/>
          </a:prstGeom>
          <a:noFill/>
          <a:ln>
            <a:noFill/>
          </a:ln>
        </p:spPr>
      </p:pic>
      <p:sp>
        <p:nvSpPr>
          <p:cNvPr id="254" name="Google Shape;254;p25"/>
          <p:cNvSpPr txBox="1"/>
          <p:nvPr/>
        </p:nvSpPr>
        <p:spPr>
          <a:xfrm>
            <a:off x="2543975" y="432825"/>
            <a:ext cx="3196800" cy="4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545454"/>
                </a:solidFill>
                <a:latin typeface="Calibri"/>
                <a:ea typeface="Calibri"/>
                <a:cs typeface="Calibri"/>
                <a:sym typeface="Calibri"/>
              </a:rPr>
              <a:t>Findings</a:t>
            </a:r>
            <a:endParaRPr sz="3000">
              <a:solidFill>
                <a:srgbClr val="545454"/>
              </a:solidFill>
              <a:latin typeface="Calibri"/>
              <a:ea typeface="Calibri"/>
              <a:cs typeface="Calibri"/>
              <a:sym typeface="Calibri"/>
            </a:endParaRPr>
          </a:p>
        </p:txBody>
      </p:sp>
      <p:cxnSp>
        <p:nvCxnSpPr>
          <p:cNvPr id="255" name="Google Shape;255;p25"/>
          <p:cNvCxnSpPr/>
          <p:nvPr/>
        </p:nvCxnSpPr>
        <p:spPr>
          <a:xfrm>
            <a:off x="2452600" y="542925"/>
            <a:ext cx="0" cy="374400"/>
          </a:xfrm>
          <a:prstGeom prst="straightConnector1">
            <a:avLst/>
          </a:prstGeom>
          <a:noFill/>
          <a:ln w="9525" cap="flat" cmpd="sng">
            <a:solidFill>
              <a:srgbClr val="545454"/>
            </a:solidFill>
            <a:prstDash val="solid"/>
            <a:round/>
            <a:headEnd type="none" w="med" len="med"/>
            <a:tailEnd type="none" w="med" len="med"/>
          </a:ln>
        </p:spPr>
      </p:cxnSp>
      <p:pic>
        <p:nvPicPr>
          <p:cNvPr id="256" name="Google Shape;256;p2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56697" y="1433700"/>
            <a:ext cx="8430608" cy="2724501"/>
          </a:xfrm>
          <a:prstGeom prst="rect">
            <a:avLst/>
          </a:prstGeom>
          <a:noFill/>
          <a:ln>
            <a:noFill/>
          </a:ln>
        </p:spPr>
      </p:pic>
      <p:cxnSp>
        <p:nvCxnSpPr>
          <p:cNvPr id="257" name="Google Shape;257;p25"/>
          <p:cNvCxnSpPr/>
          <p:nvPr/>
        </p:nvCxnSpPr>
        <p:spPr>
          <a:xfrm>
            <a:off x="2543975" y="2878675"/>
            <a:ext cx="0" cy="914700"/>
          </a:xfrm>
          <a:prstGeom prst="straightConnector1">
            <a:avLst/>
          </a:prstGeom>
          <a:noFill/>
          <a:ln w="9525" cap="flat" cmpd="sng">
            <a:solidFill>
              <a:srgbClr val="888888"/>
            </a:solidFill>
            <a:prstDash val="solid"/>
            <a:round/>
            <a:headEnd type="none" w="med" len="med"/>
            <a:tailEnd type="none" w="med" len="med"/>
          </a:ln>
        </p:spPr>
      </p:cxnSp>
    </p:spTree>
    <p:extLst>
      <p:ext uri="{BB962C8B-B14F-4D97-AF65-F5344CB8AC3E}">
        <p14:creationId xmlns:p14="http://schemas.microsoft.com/office/powerpoint/2010/main" val="2367873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7"/>
          <p:cNvSpPr/>
          <p:nvPr/>
        </p:nvSpPr>
        <p:spPr>
          <a:xfrm>
            <a:off x="4723813" y="1739050"/>
            <a:ext cx="3975900" cy="362100"/>
          </a:xfrm>
          <a:prstGeom prst="rect">
            <a:avLst/>
          </a:prstGeom>
          <a:solidFill>
            <a:srgbClr val="89C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444313" y="1739050"/>
            <a:ext cx="3975900" cy="362100"/>
          </a:xfrm>
          <a:prstGeom prst="rect">
            <a:avLst/>
          </a:prstGeom>
          <a:solidFill>
            <a:srgbClr val="89C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27"/>
          <p:cNvPicPr preferRelativeResize="0"/>
          <p:nvPr/>
        </p:nvPicPr>
        <p:blipFill rotWithShape="1">
          <a:blip r:embed="rId3" cstate="email">
            <a:alphaModFix/>
            <a:extLst>
              <a:ext uri="{28A0092B-C50C-407E-A947-70E740481C1C}">
                <a14:useLocalDpi xmlns:a14="http://schemas.microsoft.com/office/drawing/2010/main"/>
              </a:ext>
            </a:extLst>
          </a:blip>
          <a:srcRect l="-2291"/>
          <a:stretch/>
        </p:blipFill>
        <p:spPr>
          <a:xfrm>
            <a:off x="151700" y="4439375"/>
            <a:ext cx="6449351" cy="704126"/>
          </a:xfrm>
          <a:prstGeom prst="rect">
            <a:avLst/>
          </a:prstGeom>
          <a:noFill/>
          <a:ln>
            <a:noFill/>
          </a:ln>
        </p:spPr>
      </p:pic>
      <p:pic>
        <p:nvPicPr>
          <p:cNvPr id="310" name="Google Shape;310;p27"/>
          <p:cNvPicPr preferRelativeResize="0"/>
          <p:nvPr/>
        </p:nvPicPr>
        <p:blipFill rotWithShape="1">
          <a:blip r:embed="rId4"/>
          <a:srcRect/>
          <a:stretch/>
        </p:blipFill>
        <p:spPr>
          <a:xfrm flipH="1">
            <a:off x="5284800" y="4513212"/>
            <a:ext cx="3859200" cy="630286"/>
          </a:xfrm>
          <a:prstGeom prst="rect">
            <a:avLst/>
          </a:prstGeom>
          <a:noFill/>
          <a:ln>
            <a:noFill/>
          </a:ln>
        </p:spPr>
      </p:pic>
      <p:cxnSp>
        <p:nvCxnSpPr>
          <p:cNvPr id="311" name="Google Shape;311;p27"/>
          <p:cNvCxnSpPr/>
          <p:nvPr/>
        </p:nvCxnSpPr>
        <p:spPr>
          <a:xfrm>
            <a:off x="444250" y="706550"/>
            <a:ext cx="6788700" cy="0"/>
          </a:xfrm>
          <a:prstGeom prst="straightConnector1">
            <a:avLst/>
          </a:prstGeom>
          <a:noFill/>
          <a:ln w="9525" cap="flat" cmpd="sng">
            <a:solidFill>
              <a:srgbClr val="888888"/>
            </a:solidFill>
            <a:prstDash val="solid"/>
            <a:round/>
            <a:headEnd type="none" w="med" len="med"/>
            <a:tailEnd type="none" w="med" len="med"/>
          </a:ln>
        </p:spPr>
      </p:cxnSp>
      <p:pic>
        <p:nvPicPr>
          <p:cNvPr id="312" name="Google Shape;312;p27"/>
          <p:cNvPicPr preferRelativeResize="0"/>
          <p:nvPr/>
        </p:nvPicPr>
        <p:blipFill rotWithShape="1">
          <a:blip r:embed="rId5" cstate="email">
            <a:alphaModFix/>
            <a:extLst>
              <a:ext uri="{28A0092B-C50C-407E-A947-70E740481C1C}">
                <a14:useLocalDpi xmlns:a14="http://schemas.microsoft.com/office/drawing/2010/main"/>
              </a:ext>
            </a:extLst>
          </a:blip>
          <a:srcRect t="-10083"/>
          <a:stretch/>
        </p:blipFill>
        <p:spPr>
          <a:xfrm>
            <a:off x="444250" y="94200"/>
            <a:ext cx="4217550" cy="612351"/>
          </a:xfrm>
          <a:prstGeom prst="rect">
            <a:avLst/>
          </a:prstGeom>
          <a:noFill/>
          <a:ln>
            <a:noFill/>
          </a:ln>
        </p:spPr>
      </p:pic>
      <p:sp>
        <p:nvSpPr>
          <p:cNvPr id="313" name="Google Shape;313;p27"/>
          <p:cNvSpPr txBox="1"/>
          <p:nvPr/>
        </p:nvSpPr>
        <p:spPr>
          <a:xfrm>
            <a:off x="444250" y="706550"/>
            <a:ext cx="8270700" cy="704100"/>
          </a:xfrm>
          <a:prstGeom prst="rect">
            <a:avLst/>
          </a:prstGeom>
          <a:noFill/>
          <a:ln>
            <a:noFill/>
          </a:ln>
        </p:spPr>
        <p:txBody>
          <a:bodyPr spcFirstLastPara="1" wrap="square" lIns="0" tIns="45700" rIns="0" bIns="45700" anchor="t" anchorCtr="0">
            <a:noAutofit/>
          </a:bodyPr>
          <a:lstStyle/>
          <a:p>
            <a:pPr marL="0" lvl="0" indent="0" algn="l" rtl="0">
              <a:spcBef>
                <a:spcPts val="1200"/>
              </a:spcBef>
              <a:spcAft>
                <a:spcPts val="0"/>
              </a:spcAft>
              <a:buNone/>
            </a:pPr>
            <a:r>
              <a:rPr lang="en" sz="3000" dirty="0">
                <a:solidFill>
                  <a:srgbClr val="33ABBF"/>
                </a:solidFill>
                <a:latin typeface="Calibri"/>
                <a:ea typeface="Calibri"/>
                <a:cs typeface="Calibri"/>
                <a:sym typeface="Calibri"/>
              </a:rPr>
              <a:t>Impact of ACE Score of 4 or more</a:t>
            </a:r>
            <a:endParaRPr sz="3000" dirty="0">
              <a:solidFill>
                <a:srgbClr val="33ABBF"/>
              </a:solidFill>
              <a:latin typeface="Calibri"/>
              <a:ea typeface="Calibri"/>
              <a:cs typeface="Calibri"/>
              <a:sym typeface="Calibri"/>
            </a:endParaRPr>
          </a:p>
        </p:txBody>
      </p:sp>
      <p:sp>
        <p:nvSpPr>
          <p:cNvPr id="314" name="Google Shape;314;p27"/>
          <p:cNvSpPr txBox="1"/>
          <p:nvPr/>
        </p:nvSpPr>
        <p:spPr>
          <a:xfrm>
            <a:off x="444288" y="1739248"/>
            <a:ext cx="2427000" cy="35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b="1">
                <a:solidFill>
                  <a:srgbClr val="545454"/>
                </a:solidFill>
                <a:latin typeface="Calibri"/>
                <a:ea typeface="Calibri"/>
                <a:cs typeface="Calibri"/>
                <a:sym typeface="Calibri"/>
              </a:rPr>
              <a:t>Health Behaviors</a:t>
            </a:r>
            <a:endParaRPr sz="2100" b="1">
              <a:solidFill>
                <a:srgbClr val="545454"/>
              </a:solidFill>
              <a:latin typeface="Calibri"/>
              <a:ea typeface="Calibri"/>
              <a:cs typeface="Calibri"/>
              <a:sym typeface="Calibri"/>
            </a:endParaRPr>
          </a:p>
        </p:txBody>
      </p:sp>
      <p:sp>
        <p:nvSpPr>
          <p:cNvPr id="315" name="Google Shape;315;p27"/>
          <p:cNvSpPr txBox="1"/>
          <p:nvPr/>
        </p:nvSpPr>
        <p:spPr>
          <a:xfrm>
            <a:off x="4903463" y="1745160"/>
            <a:ext cx="3173700" cy="35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b="1">
                <a:solidFill>
                  <a:srgbClr val="545454"/>
                </a:solidFill>
                <a:latin typeface="Calibri"/>
                <a:ea typeface="Calibri"/>
                <a:cs typeface="Calibri"/>
                <a:sym typeface="Calibri"/>
              </a:rPr>
              <a:t>Mental Health</a:t>
            </a:r>
            <a:endParaRPr sz="2100" b="1">
              <a:solidFill>
                <a:srgbClr val="545454"/>
              </a:solidFill>
              <a:latin typeface="Calibri"/>
              <a:ea typeface="Calibri"/>
              <a:cs typeface="Calibri"/>
              <a:sym typeface="Calibri"/>
            </a:endParaRPr>
          </a:p>
        </p:txBody>
      </p:sp>
      <p:sp>
        <p:nvSpPr>
          <p:cNvPr id="316" name="Google Shape;316;p27"/>
          <p:cNvSpPr txBox="1"/>
          <p:nvPr/>
        </p:nvSpPr>
        <p:spPr>
          <a:xfrm>
            <a:off x="444250" y="2267725"/>
            <a:ext cx="4059900" cy="20682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None/>
            </a:pPr>
            <a:r>
              <a:rPr lang="en" sz="1600" b="1">
                <a:solidFill>
                  <a:srgbClr val="1686C1"/>
                </a:solidFill>
                <a:latin typeface="Calibri"/>
                <a:ea typeface="Calibri"/>
                <a:cs typeface="Calibri"/>
                <a:sym typeface="Calibri"/>
              </a:rPr>
              <a:t>10.3</a:t>
            </a:r>
            <a:r>
              <a:rPr lang="en" sz="1600">
                <a:solidFill>
                  <a:srgbClr val="545454"/>
                </a:solidFill>
                <a:latin typeface="Calibri"/>
                <a:ea typeface="Calibri"/>
                <a:cs typeface="Calibri"/>
                <a:sym typeface="Calibri"/>
              </a:rPr>
              <a:t>	times more likely to use </a:t>
            </a:r>
            <a:r>
              <a:rPr lang="en" sz="1600" b="1">
                <a:solidFill>
                  <a:srgbClr val="545454"/>
                </a:solidFill>
                <a:latin typeface="Calibri"/>
                <a:ea typeface="Calibri"/>
                <a:cs typeface="Calibri"/>
                <a:sym typeface="Calibri"/>
              </a:rPr>
              <a:t>injectable drugs</a:t>
            </a:r>
            <a:endParaRPr sz="1600" b="1">
              <a:solidFill>
                <a:srgbClr val="545454"/>
              </a:solidFill>
              <a:latin typeface="Calibri"/>
              <a:ea typeface="Calibri"/>
              <a:cs typeface="Calibri"/>
              <a:sym typeface="Calibri"/>
            </a:endParaRPr>
          </a:p>
          <a:p>
            <a:pPr marL="457200" lvl="0" indent="-457200" algn="l" rtl="0">
              <a:spcBef>
                <a:spcPts val="900"/>
              </a:spcBef>
              <a:spcAft>
                <a:spcPts val="0"/>
              </a:spcAft>
              <a:buClr>
                <a:schemeClr val="dk1"/>
              </a:buClr>
              <a:buSzPts val="1100"/>
              <a:buFont typeface="Arial"/>
              <a:buNone/>
            </a:pPr>
            <a:r>
              <a:rPr lang="en" sz="1600" b="1">
                <a:solidFill>
                  <a:srgbClr val="1686C1"/>
                </a:solidFill>
                <a:latin typeface="Calibri"/>
                <a:ea typeface="Calibri"/>
                <a:cs typeface="Calibri"/>
                <a:sym typeface="Calibri"/>
              </a:rPr>
              <a:t>7.4</a:t>
            </a:r>
            <a:r>
              <a:rPr lang="en" sz="1600">
                <a:solidFill>
                  <a:srgbClr val="545454"/>
                </a:solidFill>
                <a:latin typeface="Calibri"/>
                <a:ea typeface="Calibri"/>
                <a:cs typeface="Calibri"/>
                <a:sym typeface="Calibri"/>
              </a:rPr>
              <a:t>	times more likely to be an </a:t>
            </a:r>
            <a:r>
              <a:rPr lang="en" sz="1600" b="1">
                <a:solidFill>
                  <a:srgbClr val="545454"/>
                </a:solidFill>
                <a:latin typeface="Calibri"/>
                <a:ea typeface="Calibri"/>
                <a:cs typeface="Calibri"/>
                <a:sym typeface="Calibri"/>
              </a:rPr>
              <a:t>alcoholic</a:t>
            </a:r>
            <a:endParaRPr sz="1600" b="1">
              <a:solidFill>
                <a:srgbClr val="545454"/>
              </a:solidFill>
              <a:latin typeface="Calibri"/>
              <a:ea typeface="Calibri"/>
              <a:cs typeface="Calibri"/>
              <a:sym typeface="Calibri"/>
            </a:endParaRPr>
          </a:p>
          <a:p>
            <a:pPr marL="457200" lvl="0" indent="-457200" algn="l" rtl="0">
              <a:spcBef>
                <a:spcPts val="900"/>
              </a:spcBef>
              <a:spcAft>
                <a:spcPts val="0"/>
              </a:spcAft>
              <a:buClr>
                <a:schemeClr val="dk1"/>
              </a:buClr>
              <a:buSzPts val="1100"/>
              <a:buFont typeface="Arial"/>
              <a:buNone/>
            </a:pPr>
            <a:r>
              <a:rPr lang="en" sz="1600" b="1">
                <a:solidFill>
                  <a:srgbClr val="1686C1"/>
                </a:solidFill>
                <a:latin typeface="Calibri"/>
                <a:ea typeface="Calibri"/>
                <a:cs typeface="Calibri"/>
                <a:sym typeface="Calibri"/>
              </a:rPr>
              <a:t>3.3</a:t>
            </a:r>
            <a:r>
              <a:rPr lang="en" sz="1600">
                <a:solidFill>
                  <a:srgbClr val="545454"/>
                </a:solidFill>
                <a:latin typeface="Calibri"/>
                <a:ea typeface="Calibri"/>
                <a:cs typeface="Calibri"/>
                <a:sym typeface="Calibri"/>
              </a:rPr>
              <a:t>	times more likely to engage in </a:t>
            </a:r>
            <a:r>
              <a:rPr lang="en" sz="1600" b="1">
                <a:solidFill>
                  <a:srgbClr val="545454"/>
                </a:solidFill>
                <a:latin typeface="Calibri"/>
                <a:ea typeface="Calibri"/>
                <a:cs typeface="Calibri"/>
                <a:sym typeface="Calibri"/>
              </a:rPr>
              <a:t>risky </a:t>
            </a:r>
            <a:br>
              <a:rPr lang="en" sz="1600" b="1">
                <a:solidFill>
                  <a:srgbClr val="545454"/>
                </a:solidFill>
                <a:latin typeface="Calibri"/>
                <a:ea typeface="Calibri"/>
                <a:cs typeface="Calibri"/>
                <a:sym typeface="Calibri"/>
              </a:rPr>
            </a:br>
            <a:r>
              <a:rPr lang="en" sz="1600" b="1">
                <a:solidFill>
                  <a:srgbClr val="545454"/>
                </a:solidFill>
                <a:latin typeface="Calibri"/>
                <a:ea typeface="Calibri"/>
                <a:cs typeface="Calibri"/>
                <a:sym typeface="Calibri"/>
              </a:rPr>
              <a:t>sexual behavior</a:t>
            </a:r>
            <a:endParaRPr sz="1600" b="1">
              <a:solidFill>
                <a:srgbClr val="545454"/>
              </a:solidFill>
              <a:latin typeface="Calibri"/>
              <a:ea typeface="Calibri"/>
              <a:cs typeface="Calibri"/>
              <a:sym typeface="Calibri"/>
            </a:endParaRPr>
          </a:p>
          <a:p>
            <a:pPr marL="457200" lvl="0" indent="-457200" algn="l" rtl="0">
              <a:spcBef>
                <a:spcPts val="900"/>
              </a:spcBef>
              <a:spcAft>
                <a:spcPts val="0"/>
              </a:spcAft>
              <a:buClr>
                <a:schemeClr val="dk1"/>
              </a:buClr>
              <a:buSzPts val="1100"/>
              <a:buFont typeface="Arial"/>
              <a:buNone/>
            </a:pPr>
            <a:r>
              <a:rPr lang="en" sz="1600" b="1">
                <a:solidFill>
                  <a:srgbClr val="1686C1"/>
                </a:solidFill>
                <a:latin typeface="Calibri"/>
                <a:ea typeface="Calibri"/>
                <a:cs typeface="Calibri"/>
                <a:sym typeface="Calibri"/>
              </a:rPr>
              <a:t>3.23</a:t>
            </a:r>
            <a:r>
              <a:rPr lang="en" sz="1600">
                <a:solidFill>
                  <a:srgbClr val="545454"/>
                </a:solidFill>
                <a:latin typeface="Calibri"/>
                <a:ea typeface="Calibri"/>
                <a:cs typeface="Calibri"/>
                <a:sym typeface="Calibri"/>
              </a:rPr>
              <a:t>	times more likely to </a:t>
            </a:r>
            <a:r>
              <a:rPr lang="en" sz="1600" b="1">
                <a:solidFill>
                  <a:srgbClr val="545454"/>
                </a:solidFill>
                <a:latin typeface="Calibri"/>
                <a:ea typeface="Calibri"/>
                <a:cs typeface="Calibri"/>
                <a:sym typeface="Calibri"/>
              </a:rPr>
              <a:t>binge drink</a:t>
            </a:r>
            <a:endParaRPr sz="1600" b="1">
              <a:solidFill>
                <a:srgbClr val="545454"/>
              </a:solidFill>
              <a:latin typeface="Calibri"/>
              <a:ea typeface="Calibri"/>
              <a:cs typeface="Calibri"/>
              <a:sym typeface="Calibri"/>
            </a:endParaRPr>
          </a:p>
          <a:p>
            <a:pPr marL="457200" lvl="0" indent="-457200" algn="l" rtl="0">
              <a:spcBef>
                <a:spcPts val="900"/>
              </a:spcBef>
              <a:spcAft>
                <a:spcPts val="900"/>
              </a:spcAft>
              <a:buNone/>
            </a:pPr>
            <a:r>
              <a:rPr lang="en" sz="1600" b="1">
                <a:solidFill>
                  <a:srgbClr val="1686C1"/>
                </a:solidFill>
                <a:latin typeface="Calibri"/>
                <a:ea typeface="Calibri"/>
                <a:cs typeface="Calibri"/>
                <a:sym typeface="Calibri"/>
              </a:rPr>
              <a:t>2.93</a:t>
            </a:r>
            <a:r>
              <a:rPr lang="en" sz="1600">
                <a:solidFill>
                  <a:srgbClr val="545454"/>
                </a:solidFill>
                <a:latin typeface="Calibri"/>
                <a:ea typeface="Calibri"/>
                <a:cs typeface="Calibri"/>
                <a:sym typeface="Calibri"/>
              </a:rPr>
              <a:t>	times more likely to be a </a:t>
            </a:r>
            <a:r>
              <a:rPr lang="en" sz="1600" b="1">
                <a:solidFill>
                  <a:srgbClr val="545454"/>
                </a:solidFill>
                <a:latin typeface="Calibri"/>
                <a:ea typeface="Calibri"/>
                <a:cs typeface="Calibri"/>
                <a:sym typeface="Calibri"/>
              </a:rPr>
              <a:t>current smoker</a:t>
            </a:r>
            <a:endParaRPr sz="1600" b="1">
              <a:solidFill>
                <a:srgbClr val="545454"/>
              </a:solidFill>
              <a:latin typeface="Calibri"/>
              <a:ea typeface="Calibri"/>
              <a:cs typeface="Calibri"/>
              <a:sym typeface="Calibri"/>
            </a:endParaRPr>
          </a:p>
        </p:txBody>
      </p:sp>
      <p:sp>
        <p:nvSpPr>
          <p:cNvPr id="317" name="Google Shape;317;p27"/>
          <p:cNvSpPr txBox="1"/>
          <p:nvPr/>
        </p:nvSpPr>
        <p:spPr>
          <a:xfrm>
            <a:off x="4903425" y="2275413"/>
            <a:ext cx="3698700" cy="21258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None/>
            </a:pPr>
            <a:r>
              <a:rPr lang="en" sz="1600" b="1">
                <a:solidFill>
                  <a:srgbClr val="469DCE"/>
                </a:solidFill>
                <a:latin typeface="Calibri"/>
                <a:ea typeface="Calibri"/>
                <a:cs typeface="Calibri"/>
                <a:sym typeface="Calibri"/>
              </a:rPr>
              <a:t>12.2</a:t>
            </a:r>
            <a:r>
              <a:rPr lang="en" sz="1600">
                <a:solidFill>
                  <a:srgbClr val="545454"/>
                </a:solidFill>
                <a:latin typeface="Calibri"/>
                <a:ea typeface="Calibri"/>
                <a:cs typeface="Calibri"/>
                <a:sym typeface="Calibri"/>
              </a:rPr>
              <a:t>	times more likely to </a:t>
            </a:r>
            <a:r>
              <a:rPr lang="en" sz="1600" b="1">
                <a:solidFill>
                  <a:srgbClr val="545454"/>
                </a:solidFill>
                <a:latin typeface="Calibri"/>
                <a:ea typeface="Calibri"/>
                <a:cs typeface="Calibri"/>
                <a:sym typeface="Calibri"/>
              </a:rPr>
              <a:t>attempt suicide</a:t>
            </a:r>
            <a:endParaRPr sz="1600" b="1">
              <a:solidFill>
                <a:srgbClr val="545454"/>
              </a:solidFill>
              <a:latin typeface="Calibri"/>
              <a:ea typeface="Calibri"/>
              <a:cs typeface="Calibri"/>
              <a:sym typeface="Calibri"/>
            </a:endParaRPr>
          </a:p>
          <a:p>
            <a:pPr marL="457200" lvl="0" indent="-457200" algn="l" rtl="0">
              <a:spcBef>
                <a:spcPts val="900"/>
              </a:spcBef>
              <a:spcAft>
                <a:spcPts val="0"/>
              </a:spcAft>
              <a:buClr>
                <a:schemeClr val="dk1"/>
              </a:buClr>
              <a:buSzPts val="1100"/>
              <a:buFont typeface="Arial"/>
              <a:buNone/>
            </a:pPr>
            <a:r>
              <a:rPr lang="en" sz="1600" b="1">
                <a:solidFill>
                  <a:srgbClr val="469DCE"/>
                </a:solidFill>
                <a:latin typeface="Calibri"/>
                <a:ea typeface="Calibri"/>
                <a:cs typeface="Calibri"/>
                <a:sym typeface="Calibri"/>
              </a:rPr>
              <a:t>5.13</a:t>
            </a:r>
            <a:r>
              <a:rPr lang="en" sz="1600">
                <a:solidFill>
                  <a:srgbClr val="545454"/>
                </a:solidFill>
                <a:latin typeface="Calibri"/>
                <a:ea typeface="Calibri"/>
                <a:cs typeface="Calibri"/>
                <a:sym typeface="Calibri"/>
              </a:rPr>
              <a:t>	times more likely to suffer from </a:t>
            </a:r>
            <a:r>
              <a:rPr lang="en" sz="1600" b="1">
                <a:solidFill>
                  <a:srgbClr val="545454"/>
                </a:solidFill>
                <a:latin typeface="Calibri"/>
                <a:ea typeface="Calibri"/>
                <a:cs typeface="Calibri"/>
                <a:sym typeface="Calibri"/>
              </a:rPr>
              <a:t>depression</a:t>
            </a:r>
            <a:endParaRPr sz="1600" b="1">
              <a:solidFill>
                <a:srgbClr val="545454"/>
              </a:solidFill>
              <a:latin typeface="Calibri"/>
              <a:ea typeface="Calibri"/>
              <a:cs typeface="Calibri"/>
              <a:sym typeface="Calibri"/>
            </a:endParaRPr>
          </a:p>
          <a:p>
            <a:pPr marL="457200" lvl="0" indent="-457200" algn="l" rtl="0">
              <a:spcBef>
                <a:spcPts val="900"/>
              </a:spcBef>
              <a:spcAft>
                <a:spcPts val="900"/>
              </a:spcAft>
              <a:buNone/>
            </a:pPr>
            <a:r>
              <a:rPr lang="en" sz="1600" b="1">
                <a:solidFill>
                  <a:srgbClr val="469DCE"/>
                </a:solidFill>
                <a:latin typeface="Calibri"/>
                <a:ea typeface="Calibri"/>
                <a:cs typeface="Calibri"/>
                <a:sym typeface="Calibri"/>
              </a:rPr>
              <a:t>4.22</a:t>
            </a:r>
            <a:r>
              <a:rPr lang="en" sz="1600">
                <a:solidFill>
                  <a:srgbClr val="545454"/>
                </a:solidFill>
                <a:latin typeface="Calibri"/>
                <a:ea typeface="Calibri"/>
                <a:cs typeface="Calibri"/>
                <a:sym typeface="Calibri"/>
              </a:rPr>
              <a:t>	times more likely to be diagnosed with </a:t>
            </a:r>
            <a:r>
              <a:rPr lang="en" sz="1600" b="1">
                <a:solidFill>
                  <a:srgbClr val="545454"/>
                </a:solidFill>
                <a:latin typeface="Calibri"/>
                <a:ea typeface="Calibri"/>
                <a:cs typeface="Calibri"/>
                <a:sym typeface="Calibri"/>
              </a:rPr>
              <a:t>dementia</a:t>
            </a:r>
            <a:endParaRPr sz="1600" b="1">
              <a:solidFill>
                <a:srgbClr val="545454"/>
              </a:solidFill>
              <a:latin typeface="Calibri"/>
              <a:ea typeface="Calibri"/>
              <a:cs typeface="Calibri"/>
              <a:sym typeface="Calibri"/>
            </a:endParaRPr>
          </a:p>
        </p:txBody>
      </p:sp>
      <p:cxnSp>
        <p:nvCxnSpPr>
          <p:cNvPr id="318" name="Google Shape;318;p27"/>
          <p:cNvCxnSpPr/>
          <p:nvPr/>
        </p:nvCxnSpPr>
        <p:spPr>
          <a:xfrm>
            <a:off x="4572013" y="1731775"/>
            <a:ext cx="0" cy="2460300"/>
          </a:xfrm>
          <a:prstGeom prst="straightConnector1">
            <a:avLst/>
          </a:prstGeom>
          <a:noFill/>
          <a:ln w="9525" cap="flat" cmpd="sng">
            <a:solidFill>
              <a:srgbClr val="545454"/>
            </a:solidFill>
            <a:prstDash val="solid"/>
            <a:round/>
            <a:headEnd type="none" w="med" len="med"/>
            <a:tailEnd type="none" w="med" len="med"/>
          </a:ln>
        </p:spPr>
      </p:cxnSp>
    </p:spTree>
    <p:extLst>
      <p:ext uri="{BB962C8B-B14F-4D97-AF65-F5344CB8AC3E}">
        <p14:creationId xmlns:p14="http://schemas.microsoft.com/office/powerpoint/2010/main" val="2919094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69392E90-C8CC-C646-8173-C6BBC19B7E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853" y="0"/>
            <a:ext cx="6656294" cy="5143500"/>
          </a:xfrm>
          <a:prstGeom prst="rect">
            <a:avLst/>
          </a:prstGeom>
        </p:spPr>
      </p:pic>
    </p:spTree>
    <p:extLst>
      <p:ext uri="{BB962C8B-B14F-4D97-AF65-F5344CB8AC3E}">
        <p14:creationId xmlns:p14="http://schemas.microsoft.com/office/powerpoint/2010/main" val="3032226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AA51-6082-5344-9C5A-D3361B6B69F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5411D9A-1118-C04D-AB59-B3E1223C62B7}"/>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6653230-0176-814F-BB6A-10FE9070C15D}"/>
              </a:ext>
            </a:extLst>
          </p:cNvPr>
          <p:cNvPicPr>
            <a:picLocks noChangeAspect="1"/>
          </p:cNvPicPr>
          <p:nvPr/>
        </p:nvPicPr>
        <p:blipFill>
          <a:blip r:embed="rId3"/>
          <a:stretch>
            <a:fillRect/>
          </a:stretch>
        </p:blipFill>
        <p:spPr>
          <a:xfrm>
            <a:off x="163167" y="-263944"/>
            <a:ext cx="8863266" cy="6671275"/>
          </a:xfrm>
          <a:prstGeom prst="rect">
            <a:avLst/>
          </a:prstGeom>
        </p:spPr>
      </p:pic>
    </p:spTree>
    <p:extLst>
      <p:ext uri="{BB962C8B-B14F-4D97-AF65-F5344CB8AC3E}">
        <p14:creationId xmlns:p14="http://schemas.microsoft.com/office/powerpoint/2010/main" val="3611043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184990" y="4592"/>
            <a:ext cx="4222748" cy="727875"/>
          </a:xfrm>
          <a:prstGeom prst="rect">
            <a:avLst/>
          </a:prstGeom>
        </p:spPr>
        <p:txBody>
          <a:bodyPr spcFirstLastPara="1" vert="horz" wrap="square" lIns="68569" tIns="34275" rIns="68569" bIns="34275" rtlCol="0" anchor="b" anchorCtr="0">
            <a:noAutofit/>
          </a:bodyPr>
          <a:lstStyle/>
          <a:p>
            <a:r>
              <a:rPr lang="en-US" sz="2800" dirty="0">
                <a:solidFill>
                  <a:schemeClr val="accent5"/>
                </a:solidFill>
              </a:rPr>
              <a:t>5 parts of ACEs science</a:t>
            </a:r>
            <a:endParaRPr sz="2800" dirty="0">
              <a:solidFill>
                <a:schemeClr val="accent5"/>
              </a:solidFill>
            </a:endParaRPr>
          </a:p>
        </p:txBody>
      </p:sp>
      <p:pic>
        <p:nvPicPr>
          <p:cNvPr id="214" name="Google Shape;214;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59396" y="974383"/>
            <a:ext cx="3803231" cy="3476888"/>
          </a:xfrm>
          <a:prstGeom prst="rect">
            <a:avLst/>
          </a:prstGeom>
          <a:noFill/>
          <a:ln>
            <a:noFill/>
          </a:ln>
        </p:spPr>
      </p:pic>
      <p:sp>
        <p:nvSpPr>
          <p:cNvPr id="215" name="Google Shape;215;p34"/>
          <p:cNvSpPr txBox="1"/>
          <p:nvPr/>
        </p:nvSpPr>
        <p:spPr>
          <a:xfrm>
            <a:off x="4531360" y="523714"/>
            <a:ext cx="3912643" cy="4295966"/>
          </a:xfrm>
          <a:prstGeom prst="rect">
            <a:avLst/>
          </a:prstGeom>
          <a:noFill/>
          <a:ln>
            <a:noFill/>
          </a:ln>
        </p:spPr>
        <p:txBody>
          <a:bodyPr spcFirstLastPara="1" wrap="square" lIns="68569" tIns="68569" rIns="68569" bIns="68569" anchor="t" anchorCtr="0">
            <a:noAutofit/>
          </a:bodyPr>
          <a:lstStyle/>
          <a:p>
            <a:pPr>
              <a:lnSpc>
                <a:spcPct val="115000"/>
              </a:lnSpc>
              <a:buClr>
                <a:schemeClr val="dk1"/>
              </a:buClr>
              <a:buSzPts val="1100"/>
            </a:pPr>
            <a:r>
              <a:rPr lang="en-US" sz="1800" b="1" dirty="0">
                <a:solidFill>
                  <a:srgbClr val="A0CC58"/>
                </a:solidFill>
                <a:ea typeface="Century Gothic"/>
                <a:cs typeface="Century Gothic"/>
                <a:sym typeface="Century Gothic"/>
              </a:rPr>
              <a:t>Epidemiology</a:t>
            </a:r>
            <a:r>
              <a:rPr lang="en-US" sz="1800" dirty="0">
                <a:solidFill>
                  <a:schemeClr val="dk1"/>
                </a:solidFill>
                <a:ea typeface="Century Gothic"/>
                <a:cs typeface="Century Gothic"/>
                <a:sym typeface="Century Gothic"/>
              </a:rPr>
              <a:t>. </a:t>
            </a:r>
            <a:r>
              <a:rPr lang="en-US" sz="1650" dirty="0">
                <a:solidFill>
                  <a:schemeClr val="bg2">
                    <a:lumMod val="10000"/>
                  </a:schemeClr>
                </a:solidFill>
                <a:ea typeface="Century Gothic"/>
                <a:cs typeface="Century Gothic"/>
                <a:sym typeface="Century Gothic"/>
              </a:rPr>
              <a:t>ACE Study and expanded ACE surveys</a:t>
            </a:r>
            <a:endParaRPr sz="1650" dirty="0">
              <a:solidFill>
                <a:schemeClr val="bg2">
                  <a:lumMod val="10000"/>
                </a:schemeClr>
              </a:solidFill>
              <a:ea typeface="Century Gothic"/>
              <a:cs typeface="Century Gothic"/>
              <a:sym typeface="Century Gothic"/>
            </a:endParaRPr>
          </a:p>
          <a:p>
            <a:pPr>
              <a:lnSpc>
                <a:spcPct val="115000"/>
              </a:lnSpc>
            </a:pPr>
            <a:endParaRPr sz="600" b="1" dirty="0">
              <a:solidFill>
                <a:srgbClr val="469DCE"/>
              </a:solidFill>
              <a:ea typeface="Century Gothic"/>
              <a:cs typeface="Century Gothic"/>
              <a:sym typeface="Century Gothic"/>
            </a:endParaRPr>
          </a:p>
          <a:p>
            <a:pPr>
              <a:lnSpc>
                <a:spcPct val="115000"/>
              </a:lnSpc>
              <a:buClr>
                <a:schemeClr val="dk1"/>
              </a:buClr>
              <a:buSzPts val="1100"/>
            </a:pPr>
            <a:r>
              <a:rPr lang="en-US" sz="1800" b="1" dirty="0">
                <a:solidFill>
                  <a:srgbClr val="469DCE"/>
                </a:solidFill>
                <a:ea typeface="Century Gothic"/>
                <a:cs typeface="Century Gothic"/>
                <a:sym typeface="Century Gothic"/>
              </a:rPr>
              <a:t>Impact on the brain. </a:t>
            </a:r>
            <a:r>
              <a:rPr lang="en-US" sz="1650" dirty="0">
                <a:solidFill>
                  <a:schemeClr val="bg2">
                    <a:lumMod val="10000"/>
                  </a:schemeClr>
                </a:solidFill>
                <a:ea typeface="Century Gothic"/>
                <a:cs typeface="Century Gothic"/>
                <a:sym typeface="Century Gothic"/>
              </a:rPr>
              <a:t>Toxic stress caused by ACEs impact children’s developing brains.</a:t>
            </a:r>
            <a:endParaRPr sz="1650" dirty="0">
              <a:solidFill>
                <a:schemeClr val="bg2">
                  <a:lumMod val="10000"/>
                </a:schemeClr>
              </a:solidFill>
              <a:ea typeface="Century Gothic"/>
              <a:cs typeface="Century Gothic"/>
              <a:sym typeface="Century Gothic"/>
            </a:endParaRPr>
          </a:p>
          <a:p>
            <a:pPr>
              <a:lnSpc>
                <a:spcPct val="115000"/>
              </a:lnSpc>
            </a:pPr>
            <a:endParaRPr sz="600" b="1" dirty="0">
              <a:solidFill>
                <a:srgbClr val="32A08E"/>
              </a:solidFill>
              <a:ea typeface="Century Gothic"/>
              <a:cs typeface="Century Gothic"/>
              <a:sym typeface="Century Gothic"/>
            </a:endParaRPr>
          </a:p>
          <a:p>
            <a:pPr>
              <a:lnSpc>
                <a:spcPct val="115000"/>
              </a:lnSpc>
              <a:buClr>
                <a:schemeClr val="dk1"/>
              </a:buClr>
              <a:buSzPts val="1100"/>
            </a:pPr>
            <a:r>
              <a:rPr lang="en-US" sz="1800" b="1" dirty="0">
                <a:solidFill>
                  <a:srgbClr val="32A08E"/>
                </a:solidFill>
                <a:ea typeface="Century Gothic"/>
                <a:cs typeface="Century Gothic"/>
                <a:sym typeface="Century Gothic"/>
              </a:rPr>
              <a:t>Impact on the body. </a:t>
            </a:r>
            <a:r>
              <a:rPr lang="en-US" sz="1800" dirty="0">
                <a:solidFill>
                  <a:schemeClr val="bg2">
                    <a:lumMod val="10000"/>
                  </a:schemeClr>
                </a:solidFill>
                <a:ea typeface="Century Gothic"/>
                <a:cs typeface="Century Gothic"/>
                <a:sym typeface="Century Gothic"/>
              </a:rPr>
              <a:t>Short and long-term health consequences of toxic stress</a:t>
            </a:r>
            <a:br>
              <a:rPr lang="en-US" sz="1800" dirty="0">
                <a:solidFill>
                  <a:schemeClr val="bg2">
                    <a:lumMod val="10000"/>
                  </a:schemeClr>
                </a:solidFill>
                <a:ea typeface="Century Gothic"/>
                <a:cs typeface="Century Gothic"/>
                <a:sym typeface="Century Gothic"/>
              </a:rPr>
            </a:br>
            <a:endParaRPr sz="600" dirty="0">
              <a:solidFill>
                <a:schemeClr val="dk1"/>
              </a:solidFill>
              <a:ea typeface="Century Gothic"/>
              <a:cs typeface="Century Gothic"/>
              <a:sym typeface="Century Gothic"/>
            </a:endParaRPr>
          </a:p>
          <a:p>
            <a:pPr>
              <a:lnSpc>
                <a:spcPct val="115000"/>
              </a:lnSpc>
              <a:buClr>
                <a:schemeClr val="dk1"/>
              </a:buClr>
              <a:buSzPts val="1100"/>
            </a:pPr>
            <a:r>
              <a:rPr lang="en-US" sz="1800" b="1" dirty="0">
                <a:solidFill>
                  <a:srgbClr val="33ABBF"/>
                </a:solidFill>
                <a:ea typeface="Century Gothic"/>
                <a:cs typeface="Century Gothic"/>
                <a:sym typeface="Century Gothic"/>
              </a:rPr>
              <a:t>Epigenetics. </a:t>
            </a:r>
            <a:r>
              <a:rPr lang="en-US" sz="1800" dirty="0">
                <a:solidFill>
                  <a:schemeClr val="bg2">
                    <a:lumMod val="10000"/>
                  </a:schemeClr>
                </a:solidFill>
                <a:ea typeface="Century Gothic"/>
                <a:cs typeface="Century Gothic"/>
                <a:sym typeface="Century Gothic"/>
              </a:rPr>
              <a:t>How toxic stress is passed from one generation to another; historical trauma</a:t>
            </a:r>
            <a:endParaRPr sz="1800" dirty="0">
              <a:solidFill>
                <a:schemeClr val="bg2">
                  <a:lumMod val="10000"/>
                </a:schemeClr>
              </a:solidFill>
              <a:ea typeface="Century Gothic"/>
              <a:cs typeface="Century Gothic"/>
              <a:sym typeface="Century Gothic"/>
            </a:endParaRPr>
          </a:p>
          <a:p>
            <a:pPr>
              <a:lnSpc>
                <a:spcPct val="115000"/>
              </a:lnSpc>
            </a:pPr>
            <a:endParaRPr sz="600" b="1" dirty="0">
              <a:solidFill>
                <a:srgbClr val="45953D"/>
              </a:solidFill>
              <a:ea typeface="Century Gothic"/>
              <a:cs typeface="Century Gothic"/>
              <a:sym typeface="Century Gothic"/>
            </a:endParaRPr>
          </a:p>
          <a:p>
            <a:pPr>
              <a:lnSpc>
                <a:spcPct val="115000"/>
              </a:lnSpc>
              <a:buClr>
                <a:schemeClr val="dk1"/>
              </a:buClr>
              <a:buSzPts val="1100"/>
            </a:pPr>
            <a:r>
              <a:rPr lang="en-US" sz="1800" b="1" dirty="0">
                <a:solidFill>
                  <a:srgbClr val="45953D"/>
                </a:solidFill>
                <a:ea typeface="Century Gothic"/>
                <a:cs typeface="Century Gothic"/>
                <a:sym typeface="Century Gothic"/>
              </a:rPr>
              <a:t>Resilience. </a:t>
            </a:r>
            <a:r>
              <a:rPr lang="en-US" sz="1800" dirty="0">
                <a:solidFill>
                  <a:schemeClr val="bg2">
                    <a:lumMod val="10000"/>
                  </a:schemeClr>
                </a:solidFill>
                <a:ea typeface="Century Gothic"/>
                <a:cs typeface="Century Gothic"/>
                <a:sym typeface="Century Gothic"/>
              </a:rPr>
              <a:t>The body can heal. Brain is plastic</a:t>
            </a:r>
            <a:endParaRPr sz="1125" dirty="0"/>
          </a:p>
        </p:txBody>
      </p:sp>
    </p:spTree>
    <p:extLst>
      <p:ext uri="{BB962C8B-B14F-4D97-AF65-F5344CB8AC3E}">
        <p14:creationId xmlns:p14="http://schemas.microsoft.com/office/powerpoint/2010/main" val="2612630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4A1178A-ADF2-4540-A4E5-C8533C2B6853}"/>
              </a:ext>
            </a:extLst>
          </p:cNvPr>
          <p:cNvPicPr>
            <a:picLocks noChangeAspect="1"/>
          </p:cNvPicPr>
          <p:nvPr/>
        </p:nvPicPr>
        <p:blipFill>
          <a:blip r:embed="rId3"/>
          <a:stretch>
            <a:fillRect/>
          </a:stretch>
        </p:blipFill>
        <p:spPr>
          <a:xfrm>
            <a:off x="1126977" y="400835"/>
            <a:ext cx="6497447" cy="4623184"/>
          </a:xfrm>
          <a:prstGeom prst="rect">
            <a:avLst/>
          </a:prstGeom>
        </p:spPr>
      </p:pic>
    </p:spTree>
    <p:extLst>
      <p:ext uri="{BB962C8B-B14F-4D97-AF65-F5344CB8AC3E}">
        <p14:creationId xmlns:p14="http://schemas.microsoft.com/office/powerpoint/2010/main" val="375949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6AED60D-A6AF-BF4B-98CA-AA9F5CF56539}"/>
              </a:ext>
            </a:extLst>
          </p:cNvPr>
          <p:cNvPicPr>
            <a:picLocks noChangeAspect="1"/>
          </p:cNvPicPr>
          <p:nvPr/>
        </p:nvPicPr>
        <p:blipFill>
          <a:blip r:embed="rId3"/>
          <a:stretch>
            <a:fillRect/>
          </a:stretch>
        </p:blipFill>
        <p:spPr>
          <a:xfrm>
            <a:off x="-259433" y="-34681"/>
            <a:ext cx="9662866" cy="5212862"/>
          </a:xfrm>
          <a:prstGeom prst="rect">
            <a:avLst/>
          </a:prstGeom>
        </p:spPr>
      </p:pic>
    </p:spTree>
    <p:extLst>
      <p:ext uri="{BB962C8B-B14F-4D97-AF65-F5344CB8AC3E}">
        <p14:creationId xmlns:p14="http://schemas.microsoft.com/office/powerpoint/2010/main" val="424534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6AED60D-A6AF-BF4B-98CA-AA9F5CF56539}"/>
              </a:ext>
            </a:extLst>
          </p:cNvPr>
          <p:cNvPicPr>
            <a:picLocks noChangeAspect="1"/>
          </p:cNvPicPr>
          <p:nvPr/>
        </p:nvPicPr>
        <p:blipFill>
          <a:blip r:embed="rId4"/>
          <a:stretch>
            <a:fillRect/>
          </a:stretch>
        </p:blipFill>
        <p:spPr>
          <a:xfrm>
            <a:off x="-259433" y="-11430"/>
            <a:ext cx="9662866" cy="5212862"/>
          </a:xfrm>
          <a:prstGeom prst="rect">
            <a:avLst/>
          </a:prstGeom>
        </p:spPr>
      </p:pic>
      <p:pic>
        <p:nvPicPr>
          <p:cNvPr id="4" name="Online Media 3" descr="3. Toxic Stress Derails Healthy Development">
            <a:hlinkClick r:id="" action="ppaction://media"/>
            <a:extLst>
              <a:ext uri="{FF2B5EF4-FFF2-40B4-BE49-F238E27FC236}">
                <a16:creationId xmlns:a16="http://schemas.microsoft.com/office/drawing/2014/main" id="{B8116508-7637-E246-A611-7413F6F2632A}"/>
              </a:ext>
            </a:extLst>
          </p:cNvPr>
          <p:cNvPicPr>
            <a:picLocks noRot="1" noChangeAspect="1"/>
          </p:cNvPicPr>
          <p:nvPr>
            <a:videoFile r:link="rId1"/>
          </p:nvPr>
        </p:nvPicPr>
        <p:blipFill>
          <a:blip r:embed="rId5"/>
          <a:stretch>
            <a:fillRect/>
          </a:stretch>
        </p:blipFill>
        <p:spPr>
          <a:xfrm>
            <a:off x="-259880" y="-11430"/>
            <a:ext cx="9226305" cy="5212862"/>
          </a:xfrm>
          <a:prstGeom prst="rect">
            <a:avLst/>
          </a:prstGeom>
        </p:spPr>
      </p:pic>
    </p:spTree>
    <p:extLst>
      <p:ext uri="{BB962C8B-B14F-4D97-AF65-F5344CB8AC3E}">
        <p14:creationId xmlns:p14="http://schemas.microsoft.com/office/powerpoint/2010/main" val="322313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2370B20-4BBB-C241-B751-F43420C968F7}"/>
              </a:ext>
            </a:extLst>
          </p:cNvPr>
          <p:cNvSpPr/>
          <p:nvPr/>
        </p:nvSpPr>
        <p:spPr>
          <a:xfrm>
            <a:off x="160" y="0"/>
            <a:ext cx="9142787" cy="5427744"/>
          </a:xfrm>
          <a:custGeom>
            <a:avLst/>
            <a:gdLst/>
            <a:ahLst/>
            <a:cxnLst>
              <a:cxn ang="3cd4">
                <a:pos x="hc" y="t"/>
              </a:cxn>
              <a:cxn ang="cd2">
                <a:pos x="l" y="vc"/>
              </a:cxn>
              <a:cxn ang="cd4">
                <a:pos x="hc" y="b"/>
              </a:cxn>
              <a:cxn ang="0">
                <a:pos x="r" y="vc"/>
              </a:cxn>
            </a:cxnLst>
            <a:rect l="l" t="t" r="r" b="b"/>
            <a:pathLst>
              <a:path w="28000" h="16623">
                <a:moveTo>
                  <a:pt x="0" y="0"/>
                </a:moveTo>
                <a:lnTo>
                  <a:pt x="28000" y="0"/>
                </a:lnTo>
                <a:lnTo>
                  <a:pt x="28000" y="16623"/>
                </a:lnTo>
                <a:lnTo>
                  <a:pt x="0" y="16623"/>
                </a:lnTo>
                <a:close/>
              </a:path>
            </a:pathLst>
          </a:custGeom>
          <a:solidFill>
            <a:srgbClr val="FFFFFF"/>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sp>
        <p:nvSpPr>
          <p:cNvPr id="3" name="Freeform 2">
            <a:extLst>
              <a:ext uri="{FF2B5EF4-FFF2-40B4-BE49-F238E27FC236}">
                <a16:creationId xmlns:a16="http://schemas.microsoft.com/office/drawing/2014/main" id="{54A801E0-735E-5647-819E-FEA677829B07}"/>
              </a:ext>
            </a:extLst>
          </p:cNvPr>
          <p:cNvSpPr/>
          <p:nvPr/>
        </p:nvSpPr>
        <p:spPr>
          <a:xfrm>
            <a:off x="7232689" y="857167"/>
            <a:ext cx="1909931" cy="4601925"/>
          </a:xfrm>
          <a:custGeom>
            <a:avLst/>
            <a:gdLst/>
            <a:ahLst/>
            <a:cxnLst>
              <a:cxn ang="3cd4">
                <a:pos x="hc" y="t"/>
              </a:cxn>
              <a:cxn ang="cd2">
                <a:pos x="l" y="vc"/>
              </a:cxn>
              <a:cxn ang="cd4">
                <a:pos x="hc" y="b"/>
              </a:cxn>
              <a:cxn ang="0">
                <a:pos x="r" y="vc"/>
              </a:cxn>
            </a:cxnLst>
            <a:rect l="l" t="t" r="r" b="b"/>
            <a:pathLst>
              <a:path w="5850" h="14094">
                <a:moveTo>
                  <a:pt x="0" y="0"/>
                </a:moveTo>
                <a:lnTo>
                  <a:pt x="5850" y="0"/>
                </a:lnTo>
                <a:lnTo>
                  <a:pt x="5850" y="14094"/>
                </a:lnTo>
                <a:lnTo>
                  <a:pt x="0" y="14094"/>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pic>
        <p:nvPicPr>
          <p:cNvPr id="6" name="Picture 5">
            <a:extLst>
              <a:ext uri="{FF2B5EF4-FFF2-40B4-BE49-F238E27FC236}">
                <a16:creationId xmlns:a16="http://schemas.microsoft.com/office/drawing/2014/main" id="{A3A4C181-685D-A045-AD7E-1A0AB73A5997}"/>
              </a:ext>
            </a:extLst>
          </p:cNvPr>
          <p:cNvPicPr>
            <a:picLocks noChangeAspect="1"/>
          </p:cNvPicPr>
          <p:nvPr/>
        </p:nvPicPr>
        <p:blipFill>
          <a:blip r:embed="rId3"/>
          <a:stretch>
            <a:fillRect/>
          </a:stretch>
        </p:blipFill>
        <p:spPr>
          <a:xfrm>
            <a:off x="160" y="-26123"/>
            <a:ext cx="2234512" cy="1768866"/>
          </a:xfrm>
          <a:prstGeom prst="rect">
            <a:avLst/>
          </a:prstGeom>
          <a:noFill/>
          <a:ln>
            <a:noFill/>
          </a:ln>
        </p:spPr>
      </p:pic>
      <p:pic>
        <p:nvPicPr>
          <p:cNvPr id="7" name="Picture 6">
            <a:extLst>
              <a:ext uri="{FF2B5EF4-FFF2-40B4-BE49-F238E27FC236}">
                <a16:creationId xmlns:a16="http://schemas.microsoft.com/office/drawing/2014/main" id="{4120AC90-E02F-CC4D-8835-25ACAD09F9CD}"/>
              </a:ext>
            </a:extLst>
          </p:cNvPr>
          <p:cNvPicPr>
            <a:picLocks noChangeAspect="1"/>
          </p:cNvPicPr>
          <p:nvPr/>
        </p:nvPicPr>
        <p:blipFill>
          <a:blip r:embed="rId3"/>
          <a:stretch>
            <a:fillRect/>
          </a:stretch>
        </p:blipFill>
        <p:spPr>
          <a:xfrm>
            <a:off x="2234998" y="-26123"/>
            <a:ext cx="2234512" cy="1768866"/>
          </a:xfrm>
          <a:prstGeom prst="rect">
            <a:avLst/>
          </a:prstGeom>
          <a:noFill/>
          <a:ln>
            <a:noFill/>
          </a:ln>
        </p:spPr>
      </p:pic>
      <p:pic>
        <p:nvPicPr>
          <p:cNvPr id="8" name="Picture 7">
            <a:extLst>
              <a:ext uri="{FF2B5EF4-FFF2-40B4-BE49-F238E27FC236}">
                <a16:creationId xmlns:a16="http://schemas.microsoft.com/office/drawing/2014/main" id="{239E2DEA-FC2A-444F-AA7B-F1A513321F61}"/>
              </a:ext>
            </a:extLst>
          </p:cNvPr>
          <p:cNvPicPr>
            <a:picLocks noChangeAspect="1"/>
          </p:cNvPicPr>
          <p:nvPr/>
        </p:nvPicPr>
        <p:blipFill>
          <a:blip r:embed="rId3"/>
          <a:stretch>
            <a:fillRect/>
          </a:stretch>
        </p:blipFill>
        <p:spPr>
          <a:xfrm>
            <a:off x="4470163" y="-26123"/>
            <a:ext cx="2234512" cy="1768866"/>
          </a:xfrm>
          <a:prstGeom prst="rect">
            <a:avLst/>
          </a:prstGeom>
          <a:noFill/>
          <a:ln>
            <a:noFill/>
          </a:ln>
        </p:spPr>
      </p:pic>
      <p:pic>
        <p:nvPicPr>
          <p:cNvPr id="9" name="Picture 8">
            <a:extLst>
              <a:ext uri="{FF2B5EF4-FFF2-40B4-BE49-F238E27FC236}">
                <a16:creationId xmlns:a16="http://schemas.microsoft.com/office/drawing/2014/main" id="{A14A6D79-427E-7B47-AB60-6B48CEBC03DB}"/>
              </a:ext>
            </a:extLst>
          </p:cNvPr>
          <p:cNvPicPr>
            <a:picLocks noChangeAspect="1"/>
          </p:cNvPicPr>
          <p:nvPr/>
        </p:nvPicPr>
        <p:blipFill>
          <a:blip r:embed="rId3"/>
          <a:stretch>
            <a:fillRect/>
          </a:stretch>
        </p:blipFill>
        <p:spPr>
          <a:xfrm>
            <a:off x="6705001" y="-26123"/>
            <a:ext cx="2234512" cy="1768866"/>
          </a:xfrm>
          <a:prstGeom prst="rect">
            <a:avLst/>
          </a:prstGeom>
          <a:noFill/>
          <a:ln>
            <a:noFill/>
          </a:ln>
        </p:spPr>
      </p:pic>
      <p:sp>
        <p:nvSpPr>
          <p:cNvPr id="11" name="Freeform 10">
            <a:extLst>
              <a:ext uri="{FF2B5EF4-FFF2-40B4-BE49-F238E27FC236}">
                <a16:creationId xmlns:a16="http://schemas.microsoft.com/office/drawing/2014/main" id="{A93535D0-EF1F-F840-AD1D-0193D1EF3201}"/>
              </a:ext>
            </a:extLst>
          </p:cNvPr>
          <p:cNvSpPr/>
          <p:nvPr/>
        </p:nvSpPr>
        <p:spPr>
          <a:xfrm>
            <a:off x="160" y="-26450"/>
            <a:ext cx="9142787" cy="1052764"/>
          </a:xfrm>
          <a:custGeom>
            <a:avLst/>
            <a:gdLst/>
            <a:ahLst/>
            <a:cxnLst>
              <a:cxn ang="3cd4">
                <a:pos x="hc" y="t"/>
              </a:cxn>
              <a:cxn ang="cd2">
                <a:pos x="l" y="vc"/>
              </a:cxn>
              <a:cxn ang="cd4">
                <a:pos x="hc" y="b"/>
              </a:cxn>
              <a:cxn ang="0">
                <a:pos x="r" y="vc"/>
              </a:cxn>
            </a:cxnLst>
            <a:rect l="l" t="t" r="r" b="b"/>
            <a:pathLst>
              <a:path w="28000" h="3225">
                <a:moveTo>
                  <a:pt x="28000" y="0"/>
                </a:moveTo>
                <a:lnTo>
                  <a:pt x="0" y="0"/>
                </a:lnTo>
                <a:lnTo>
                  <a:pt x="0" y="2784"/>
                </a:lnTo>
                <a:lnTo>
                  <a:pt x="4584" y="2784"/>
                </a:lnTo>
                <a:lnTo>
                  <a:pt x="5459" y="3206"/>
                </a:lnTo>
                <a:lnTo>
                  <a:pt x="5478" y="3211"/>
                </a:lnTo>
                <a:lnTo>
                  <a:pt x="5507" y="3218"/>
                </a:lnTo>
                <a:lnTo>
                  <a:pt x="5536" y="3225"/>
                </a:lnTo>
                <a:lnTo>
                  <a:pt x="5560" y="3225"/>
                </a:lnTo>
                <a:lnTo>
                  <a:pt x="5590" y="3225"/>
                </a:lnTo>
                <a:lnTo>
                  <a:pt x="5614" y="3218"/>
                </a:lnTo>
                <a:lnTo>
                  <a:pt x="5643" y="3211"/>
                </a:lnTo>
                <a:lnTo>
                  <a:pt x="5663" y="3206"/>
                </a:lnTo>
                <a:lnTo>
                  <a:pt x="6538" y="2784"/>
                </a:lnTo>
                <a:lnTo>
                  <a:pt x="28000" y="2784"/>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sp>
        <p:nvSpPr>
          <p:cNvPr id="12" name="Freeform 11">
            <a:extLst>
              <a:ext uri="{FF2B5EF4-FFF2-40B4-BE49-F238E27FC236}">
                <a16:creationId xmlns:a16="http://schemas.microsoft.com/office/drawing/2014/main" id="{6D4BFC5F-E2F5-7F41-B121-806628CA90B9}"/>
              </a:ext>
            </a:extLst>
          </p:cNvPr>
          <p:cNvSpPr/>
          <p:nvPr/>
        </p:nvSpPr>
        <p:spPr>
          <a:xfrm>
            <a:off x="160" y="-26450"/>
            <a:ext cx="9142787" cy="1052764"/>
          </a:xfrm>
          <a:custGeom>
            <a:avLst/>
            <a:gdLst/>
            <a:ahLst/>
            <a:cxnLst>
              <a:cxn ang="3cd4">
                <a:pos x="hc" y="t"/>
              </a:cxn>
              <a:cxn ang="cd2">
                <a:pos x="l" y="vc"/>
              </a:cxn>
              <a:cxn ang="cd4">
                <a:pos x="hc" y="b"/>
              </a:cxn>
              <a:cxn ang="0">
                <a:pos x="r" y="vc"/>
              </a:cxn>
            </a:cxnLst>
            <a:rect l="l" t="t" r="r" b="b"/>
            <a:pathLst>
              <a:path w="28000" h="3225">
                <a:moveTo>
                  <a:pt x="28000" y="0"/>
                </a:moveTo>
                <a:lnTo>
                  <a:pt x="0" y="0"/>
                </a:lnTo>
                <a:lnTo>
                  <a:pt x="0" y="2784"/>
                </a:lnTo>
                <a:lnTo>
                  <a:pt x="4584" y="2784"/>
                </a:lnTo>
                <a:lnTo>
                  <a:pt x="5459" y="3206"/>
                </a:lnTo>
                <a:lnTo>
                  <a:pt x="5478" y="3211"/>
                </a:lnTo>
                <a:lnTo>
                  <a:pt x="5507" y="3218"/>
                </a:lnTo>
                <a:lnTo>
                  <a:pt x="5536" y="3225"/>
                </a:lnTo>
                <a:lnTo>
                  <a:pt x="5560" y="3225"/>
                </a:lnTo>
                <a:lnTo>
                  <a:pt x="5590" y="3225"/>
                </a:lnTo>
                <a:lnTo>
                  <a:pt x="5614" y="3218"/>
                </a:lnTo>
                <a:lnTo>
                  <a:pt x="5643" y="3211"/>
                </a:lnTo>
                <a:lnTo>
                  <a:pt x="5663" y="3206"/>
                </a:lnTo>
                <a:lnTo>
                  <a:pt x="6538" y="2784"/>
                </a:lnTo>
                <a:lnTo>
                  <a:pt x="28000" y="2784"/>
                </a:lnTo>
                <a:close/>
              </a:path>
            </a:pathLst>
          </a:custGeom>
          <a:noFill/>
          <a:ln w="9360" cap="rnd">
            <a:solidFill>
              <a:srgbClr val="1CADE4"/>
            </a:solidFill>
            <a:prstDash val="solid"/>
            <a:round/>
          </a:ln>
        </p:spPr>
        <p:txBody>
          <a:bodyPr wrap="none" lIns="4245" tIns="4245" rIns="4245" bIns="4245" compatLnSpc="0"/>
          <a:lstStyle/>
          <a:p>
            <a:pPr lvl="0" hangingPunct="0">
              <a:buNone/>
              <a:tabLst/>
            </a:pPr>
            <a:endParaRPr lang="en-US" sz="2177">
              <a:latin typeface="Liberation Serif" pitchFamily="18"/>
              <a:ea typeface="Segoe UI" pitchFamily="2"/>
              <a:cs typeface="Tahoma" pitchFamily="2"/>
            </a:endParaRPr>
          </a:p>
        </p:txBody>
      </p:sp>
      <p:pic>
        <p:nvPicPr>
          <p:cNvPr id="13" name="Picture 12">
            <a:extLst>
              <a:ext uri="{FF2B5EF4-FFF2-40B4-BE49-F238E27FC236}">
                <a16:creationId xmlns:a16="http://schemas.microsoft.com/office/drawing/2014/main" id="{1C1F9FEA-3522-2442-8A31-526D74B976D6}"/>
              </a:ext>
            </a:extLst>
          </p:cNvPr>
          <p:cNvPicPr>
            <a:picLocks noChangeAspect="1"/>
          </p:cNvPicPr>
          <p:nvPr/>
        </p:nvPicPr>
        <p:blipFill>
          <a:blip r:embed="rId4"/>
          <a:stretch>
            <a:fillRect/>
          </a:stretch>
        </p:blipFill>
        <p:spPr>
          <a:xfrm>
            <a:off x="51101" y="51593"/>
            <a:ext cx="2945714" cy="848350"/>
          </a:xfrm>
          <a:prstGeom prst="rect">
            <a:avLst/>
          </a:prstGeom>
          <a:noFill/>
          <a:ln>
            <a:noFill/>
          </a:ln>
        </p:spPr>
      </p:pic>
      <p:sp>
        <p:nvSpPr>
          <p:cNvPr id="14" name="Freeform 13">
            <a:extLst>
              <a:ext uri="{FF2B5EF4-FFF2-40B4-BE49-F238E27FC236}">
                <a16:creationId xmlns:a16="http://schemas.microsoft.com/office/drawing/2014/main" id="{94B2B866-F218-7A45-A5D3-6124DC264FA7}"/>
              </a:ext>
            </a:extLst>
          </p:cNvPr>
          <p:cNvSpPr/>
          <p:nvPr/>
        </p:nvSpPr>
        <p:spPr>
          <a:xfrm>
            <a:off x="74612" y="70206"/>
            <a:ext cx="2844487" cy="768021"/>
          </a:xfrm>
          <a:custGeom>
            <a:avLst/>
            <a:gdLst/>
            <a:ahLst/>
            <a:cxnLst>
              <a:cxn ang="3cd4">
                <a:pos x="hc" y="t"/>
              </a:cxn>
              <a:cxn ang="cd2">
                <a:pos x="l" y="vc"/>
              </a:cxn>
              <a:cxn ang="cd4">
                <a:pos x="hc" y="b"/>
              </a:cxn>
              <a:cxn ang="0">
                <a:pos x="r" y="vc"/>
              </a:cxn>
            </a:cxnLst>
            <a:rect l="l" t="t" r="r" b="b"/>
            <a:pathLst>
              <a:path w="8712" h="2353">
                <a:moveTo>
                  <a:pt x="0" y="0"/>
                </a:moveTo>
                <a:lnTo>
                  <a:pt x="8712" y="0"/>
                </a:lnTo>
                <a:lnTo>
                  <a:pt x="8712" y="2353"/>
                </a:lnTo>
                <a:lnTo>
                  <a:pt x="0" y="2353"/>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pic>
        <p:nvPicPr>
          <p:cNvPr id="15" name="Picture 14">
            <a:extLst>
              <a:ext uri="{FF2B5EF4-FFF2-40B4-BE49-F238E27FC236}">
                <a16:creationId xmlns:a16="http://schemas.microsoft.com/office/drawing/2014/main" id="{A14D8E25-F380-AD46-94B9-9C57123DE0BB}"/>
              </a:ext>
            </a:extLst>
          </p:cNvPr>
          <p:cNvPicPr>
            <a:picLocks noChangeAspect="1"/>
          </p:cNvPicPr>
          <p:nvPr/>
        </p:nvPicPr>
        <p:blipFill>
          <a:blip r:embed="rId5"/>
          <a:stretch>
            <a:fillRect/>
          </a:stretch>
        </p:blipFill>
        <p:spPr>
          <a:xfrm>
            <a:off x="74939" y="70533"/>
            <a:ext cx="2844160" cy="768021"/>
          </a:xfrm>
          <a:prstGeom prst="rect">
            <a:avLst/>
          </a:prstGeom>
          <a:noFill/>
          <a:ln>
            <a:noFill/>
          </a:ln>
        </p:spPr>
      </p:pic>
      <p:pic>
        <p:nvPicPr>
          <p:cNvPr id="16" name="Picture 15">
            <a:extLst>
              <a:ext uri="{FF2B5EF4-FFF2-40B4-BE49-F238E27FC236}">
                <a16:creationId xmlns:a16="http://schemas.microsoft.com/office/drawing/2014/main" id="{F951424D-C625-4147-B561-B1901C88E099}"/>
              </a:ext>
            </a:extLst>
          </p:cNvPr>
          <p:cNvPicPr>
            <a:picLocks noChangeAspect="1"/>
          </p:cNvPicPr>
          <p:nvPr/>
        </p:nvPicPr>
        <p:blipFill>
          <a:blip r:embed="rId6"/>
          <a:stretch>
            <a:fillRect/>
          </a:stretch>
        </p:blipFill>
        <p:spPr>
          <a:xfrm>
            <a:off x="759039" y="1718579"/>
            <a:ext cx="7624377" cy="2958450"/>
          </a:xfrm>
          <a:prstGeom prst="rect">
            <a:avLst/>
          </a:prstGeom>
          <a:noFill/>
          <a:ln>
            <a:noFill/>
          </a:ln>
        </p:spPr>
      </p:pic>
      <p:sp>
        <p:nvSpPr>
          <p:cNvPr id="17" name="Freeform 16">
            <a:extLst>
              <a:ext uri="{FF2B5EF4-FFF2-40B4-BE49-F238E27FC236}">
                <a16:creationId xmlns:a16="http://schemas.microsoft.com/office/drawing/2014/main" id="{026C905D-425A-0A4D-81E7-204D6814D42B}"/>
              </a:ext>
            </a:extLst>
          </p:cNvPr>
          <p:cNvSpPr/>
          <p:nvPr/>
        </p:nvSpPr>
        <p:spPr>
          <a:xfrm>
            <a:off x="809652" y="1758743"/>
            <a:ext cx="7523149" cy="2878121"/>
          </a:xfrm>
          <a:custGeom>
            <a:avLst/>
            <a:gdLst/>
            <a:ahLst/>
            <a:cxnLst>
              <a:cxn ang="3cd4">
                <a:pos x="hc" y="t"/>
              </a:cxn>
              <a:cxn ang="cd2">
                <a:pos x="l" y="vc"/>
              </a:cxn>
              <a:cxn ang="cd4">
                <a:pos x="hc" y="b"/>
              </a:cxn>
              <a:cxn ang="0">
                <a:pos x="r" y="vc"/>
              </a:cxn>
            </a:cxnLst>
            <a:rect l="l" t="t" r="r" b="b"/>
            <a:pathLst>
              <a:path w="23040" h="8815">
                <a:moveTo>
                  <a:pt x="0" y="0"/>
                </a:moveTo>
                <a:lnTo>
                  <a:pt x="23040" y="0"/>
                </a:lnTo>
                <a:lnTo>
                  <a:pt x="23040" y="8815"/>
                </a:lnTo>
                <a:lnTo>
                  <a:pt x="0" y="8815"/>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sp>
        <p:nvSpPr>
          <p:cNvPr id="18" name="Freeform 17">
            <a:extLst>
              <a:ext uri="{FF2B5EF4-FFF2-40B4-BE49-F238E27FC236}">
                <a16:creationId xmlns:a16="http://schemas.microsoft.com/office/drawing/2014/main" id="{8634F6D2-185A-1D44-99B5-1207448D9D9E}"/>
              </a:ext>
            </a:extLst>
          </p:cNvPr>
          <p:cNvSpPr/>
          <p:nvPr/>
        </p:nvSpPr>
        <p:spPr>
          <a:xfrm>
            <a:off x="7228771" y="897004"/>
            <a:ext cx="1913849" cy="4530413"/>
          </a:xfrm>
          <a:custGeom>
            <a:avLst/>
            <a:gdLst/>
            <a:ahLst/>
            <a:cxnLst>
              <a:cxn ang="3cd4">
                <a:pos x="hc" y="t"/>
              </a:cxn>
              <a:cxn ang="cd2">
                <a:pos x="l" y="vc"/>
              </a:cxn>
              <a:cxn ang="cd4">
                <a:pos x="hc" y="b"/>
              </a:cxn>
              <a:cxn ang="0">
                <a:pos x="r" y="vc"/>
              </a:cxn>
            </a:cxnLst>
            <a:rect l="l" t="t" r="r" b="b"/>
            <a:pathLst>
              <a:path w="5862" h="13875">
                <a:moveTo>
                  <a:pt x="0" y="0"/>
                </a:moveTo>
                <a:lnTo>
                  <a:pt x="5862" y="0"/>
                </a:lnTo>
                <a:lnTo>
                  <a:pt x="5862" y="13875"/>
                </a:lnTo>
                <a:lnTo>
                  <a:pt x="0" y="13875"/>
                </a:lnTo>
                <a:close/>
              </a:path>
            </a:pathLst>
          </a:custGeom>
          <a:solidFill>
            <a:srgbClr val="FFFFFF"/>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sp>
        <p:nvSpPr>
          <p:cNvPr id="19" name="Freeform 18">
            <a:extLst>
              <a:ext uri="{FF2B5EF4-FFF2-40B4-BE49-F238E27FC236}">
                <a16:creationId xmlns:a16="http://schemas.microsoft.com/office/drawing/2014/main" id="{E7CBE143-EEBD-E044-9C8F-6C7678DB559A}"/>
              </a:ext>
            </a:extLst>
          </p:cNvPr>
          <p:cNvSpPr/>
          <p:nvPr/>
        </p:nvSpPr>
        <p:spPr>
          <a:xfrm>
            <a:off x="-128170" y="4532045"/>
            <a:ext cx="2017036" cy="425808"/>
          </a:xfrm>
          <a:custGeom>
            <a:avLst/>
            <a:gdLst/>
            <a:ahLst/>
            <a:cxnLst>
              <a:cxn ang="3cd4">
                <a:pos x="hc" y="t"/>
              </a:cxn>
              <a:cxn ang="cd2">
                <a:pos x="l" y="vc"/>
              </a:cxn>
              <a:cxn ang="cd4">
                <a:pos x="hc" y="b"/>
              </a:cxn>
              <a:cxn ang="0">
                <a:pos x="r" y="vc"/>
              </a:cxn>
            </a:cxnLst>
            <a:rect l="l" t="t" r="r" b="b"/>
            <a:pathLst>
              <a:path w="6178" h="1305">
                <a:moveTo>
                  <a:pt x="0" y="0"/>
                </a:moveTo>
                <a:lnTo>
                  <a:pt x="6178" y="0"/>
                </a:lnTo>
                <a:lnTo>
                  <a:pt x="6178" y="1305"/>
                </a:lnTo>
                <a:lnTo>
                  <a:pt x="0" y="1305"/>
                </a:lnTo>
                <a:close/>
              </a:path>
            </a:pathLst>
          </a:custGeom>
          <a:solidFill>
            <a:srgbClr val="FFFFFF"/>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sp>
        <p:nvSpPr>
          <p:cNvPr id="20" name="Freeform 19">
            <a:extLst>
              <a:ext uri="{FF2B5EF4-FFF2-40B4-BE49-F238E27FC236}">
                <a16:creationId xmlns:a16="http://schemas.microsoft.com/office/drawing/2014/main" id="{BC702EC0-F673-164D-90F0-D50638066AAE}"/>
              </a:ext>
            </a:extLst>
          </p:cNvPr>
          <p:cNvSpPr/>
          <p:nvPr/>
        </p:nvSpPr>
        <p:spPr>
          <a:xfrm>
            <a:off x="-128170" y="4532045"/>
            <a:ext cx="2017036" cy="425808"/>
          </a:xfrm>
          <a:custGeom>
            <a:avLst/>
            <a:gdLst/>
            <a:ahLst/>
            <a:cxnLst>
              <a:cxn ang="3cd4">
                <a:pos x="hc" y="t"/>
              </a:cxn>
              <a:cxn ang="cd2">
                <a:pos x="l" y="vc"/>
              </a:cxn>
              <a:cxn ang="cd4">
                <a:pos x="hc" y="b"/>
              </a:cxn>
              <a:cxn ang="0">
                <a:pos x="r" y="vc"/>
              </a:cxn>
            </a:cxnLst>
            <a:rect l="l" t="t" r="r" b="b"/>
            <a:pathLst>
              <a:path w="6178" h="1305">
                <a:moveTo>
                  <a:pt x="0" y="0"/>
                </a:moveTo>
                <a:lnTo>
                  <a:pt x="6178" y="0"/>
                </a:lnTo>
                <a:lnTo>
                  <a:pt x="6178" y="1305"/>
                </a:lnTo>
                <a:lnTo>
                  <a:pt x="0" y="1305"/>
                </a:lnTo>
                <a:close/>
              </a:path>
            </a:pathLst>
          </a:custGeom>
          <a:noFill/>
          <a:ln w="18720" cap="flat">
            <a:solidFill>
              <a:srgbClr val="FFFFFF"/>
            </a:solidFill>
            <a:prstDash val="solid"/>
            <a:round/>
          </a:ln>
        </p:spPr>
        <p:txBody>
          <a:bodyPr wrap="none" lIns="8490" tIns="8490" rIns="8490" bIns="8490" compatLnSpc="0"/>
          <a:lstStyle/>
          <a:p>
            <a:pPr lvl="0" hangingPunct="0">
              <a:buNone/>
              <a:tabLst/>
            </a:pPr>
            <a:endParaRPr lang="en-US" sz="2177">
              <a:latin typeface="Liberation Serif" pitchFamily="18"/>
              <a:ea typeface="Segoe UI" pitchFamily="2"/>
              <a:cs typeface="Tahoma" pitchFamily="2"/>
            </a:endParaRPr>
          </a:p>
        </p:txBody>
      </p:sp>
      <p:sp>
        <p:nvSpPr>
          <p:cNvPr id="21" name="Freeform 20">
            <a:extLst>
              <a:ext uri="{FF2B5EF4-FFF2-40B4-BE49-F238E27FC236}">
                <a16:creationId xmlns:a16="http://schemas.microsoft.com/office/drawing/2014/main" id="{743A0ACF-30BE-854B-8198-A55A94156245}"/>
              </a:ext>
            </a:extLst>
          </p:cNvPr>
          <p:cNvSpPr/>
          <p:nvPr/>
        </p:nvSpPr>
        <p:spPr>
          <a:xfrm>
            <a:off x="160" y="1121663"/>
            <a:ext cx="9142787" cy="3835862"/>
          </a:xfrm>
          <a:custGeom>
            <a:avLst/>
            <a:gdLst/>
            <a:ahLst/>
            <a:cxnLst>
              <a:cxn ang="3cd4">
                <a:pos x="hc" y="t"/>
              </a:cxn>
              <a:cxn ang="cd2">
                <a:pos x="l" y="vc"/>
              </a:cxn>
              <a:cxn ang="cd4">
                <a:pos x="hc" y="b"/>
              </a:cxn>
              <a:cxn ang="0">
                <a:pos x="r" y="vc"/>
              </a:cxn>
            </a:cxnLst>
            <a:rect l="l" t="t" r="r" b="b"/>
            <a:pathLst>
              <a:path w="28000" h="11748">
                <a:moveTo>
                  <a:pt x="0" y="0"/>
                </a:moveTo>
                <a:lnTo>
                  <a:pt x="28000" y="0"/>
                </a:lnTo>
                <a:lnTo>
                  <a:pt x="28000" y="11748"/>
                </a:lnTo>
                <a:lnTo>
                  <a:pt x="0" y="11748"/>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pic>
        <p:nvPicPr>
          <p:cNvPr id="22" name="Picture 21">
            <a:extLst>
              <a:ext uri="{FF2B5EF4-FFF2-40B4-BE49-F238E27FC236}">
                <a16:creationId xmlns:a16="http://schemas.microsoft.com/office/drawing/2014/main" id="{EFB3B505-56B2-0643-A0E8-06675142330E}"/>
              </a:ext>
            </a:extLst>
          </p:cNvPr>
          <p:cNvPicPr>
            <a:picLocks noChangeAspect="1"/>
          </p:cNvPicPr>
          <p:nvPr/>
        </p:nvPicPr>
        <p:blipFill>
          <a:blip r:embed="rId7"/>
          <a:stretch>
            <a:fillRect/>
          </a:stretch>
        </p:blipFill>
        <p:spPr>
          <a:xfrm>
            <a:off x="-753819" y="-26123"/>
            <a:ext cx="10741852" cy="6309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4"/>
          <p:cNvPicPr preferRelativeResize="0"/>
          <p:nvPr/>
        </p:nvPicPr>
        <p:blipFill rotWithShape="1">
          <a:blip r:embed="rId3" cstate="email">
            <a:alphaModFix/>
            <a:extLst>
              <a:ext uri="{28A0092B-C50C-407E-A947-70E740481C1C}">
                <a14:useLocalDpi xmlns:a14="http://schemas.microsoft.com/office/drawing/2010/main"/>
              </a:ext>
            </a:extLst>
          </a:blip>
          <a:srcRect t="6354" b="6362"/>
          <a:stretch/>
        </p:blipFill>
        <p:spPr>
          <a:xfrm>
            <a:off x="0" y="0"/>
            <a:ext cx="9144000" cy="5143499"/>
          </a:xfrm>
          <a:prstGeom prst="rect">
            <a:avLst/>
          </a:prstGeom>
          <a:noFill/>
          <a:ln>
            <a:noFill/>
          </a:ln>
        </p:spPr>
      </p:pic>
      <p:sp>
        <p:nvSpPr>
          <p:cNvPr id="57" name="Google Shape;57;p14"/>
          <p:cNvSpPr/>
          <p:nvPr/>
        </p:nvSpPr>
        <p:spPr>
          <a:xfrm>
            <a:off x="0" y="401052"/>
            <a:ext cx="9144000" cy="5143500"/>
          </a:xfrm>
          <a:prstGeom prst="rect">
            <a:avLst/>
          </a:prstGeom>
          <a:solidFill>
            <a:srgbClr val="256FAD">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8" name="Google Shape;58;p14"/>
          <p:cNvPicPr preferRelativeResize="0"/>
          <p:nvPr/>
        </p:nvPicPr>
        <p:blipFill rotWithShape="1">
          <a:blip r:embed="rId4" cstate="email">
            <a:alphaModFix/>
            <a:extLst>
              <a:ext uri="{28A0092B-C50C-407E-A947-70E740481C1C}">
                <a14:useLocalDpi xmlns:a14="http://schemas.microsoft.com/office/drawing/2010/main"/>
              </a:ext>
            </a:extLst>
          </a:blip>
          <a:srcRect r="-10"/>
          <a:stretch/>
        </p:blipFill>
        <p:spPr>
          <a:xfrm>
            <a:off x="0" y="0"/>
            <a:ext cx="9144001" cy="1872500"/>
          </a:xfrm>
          <a:prstGeom prst="rect">
            <a:avLst/>
          </a:prstGeom>
          <a:noFill/>
          <a:ln>
            <a:noFill/>
          </a:ln>
        </p:spPr>
      </p:pic>
      <p:sp>
        <p:nvSpPr>
          <p:cNvPr id="59" name="Google Shape;59;p14"/>
          <p:cNvSpPr txBox="1">
            <a:spLocks noGrp="1"/>
          </p:cNvSpPr>
          <p:nvPr>
            <p:ph type="subTitle" idx="4294967295"/>
          </p:nvPr>
        </p:nvSpPr>
        <p:spPr>
          <a:xfrm>
            <a:off x="500875" y="2197925"/>
            <a:ext cx="8194500" cy="1268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1200"/>
              </a:spcAft>
              <a:buClr>
                <a:schemeClr val="accent1"/>
              </a:buClr>
              <a:buSzPts val="1800"/>
              <a:buFont typeface="Noto Sans Symbols"/>
              <a:buNone/>
            </a:pPr>
            <a:r>
              <a:rPr lang="en" sz="6000" b="1">
                <a:solidFill>
                  <a:srgbClr val="FFFFFF"/>
                </a:solidFill>
                <a:latin typeface="Calibri"/>
                <a:ea typeface="Calibri"/>
                <a:cs typeface="Calibri"/>
                <a:sym typeface="Calibri"/>
              </a:rPr>
              <a:t>PACEs Connection</a:t>
            </a:r>
            <a:endParaRPr sz="6000" b="1" i="0" u="none" strike="noStrike" cap="none">
              <a:solidFill>
                <a:srgbClr val="FFFFFF"/>
              </a:solidFill>
              <a:latin typeface="Calibri"/>
              <a:ea typeface="Calibri"/>
              <a:cs typeface="Calibri"/>
              <a:sym typeface="Calibri"/>
            </a:endParaRPr>
          </a:p>
        </p:txBody>
      </p:sp>
      <p:sp>
        <p:nvSpPr>
          <p:cNvPr id="60" name="Google Shape;60;p14"/>
          <p:cNvSpPr txBox="1">
            <a:spLocks noGrp="1"/>
          </p:cNvSpPr>
          <p:nvPr>
            <p:ph type="subTitle" idx="4294967295"/>
          </p:nvPr>
        </p:nvSpPr>
        <p:spPr>
          <a:xfrm>
            <a:off x="500874" y="3311140"/>
            <a:ext cx="5477100" cy="1995071"/>
          </a:xfrm>
          <a:prstGeom prst="rect">
            <a:avLst/>
          </a:prstGeom>
          <a:noFill/>
          <a:ln>
            <a:noFill/>
          </a:ln>
        </p:spPr>
        <p:txBody>
          <a:bodyPr spcFirstLastPara="1" wrap="square" lIns="0" tIns="0" rIns="0" bIns="0" anchor="ctr" anchorCtr="0">
            <a:normAutofit lnSpcReduction="10000"/>
          </a:bodyPr>
          <a:lstStyle/>
          <a:p>
            <a:pPr marL="0" marR="0" lvl="0" indent="0" algn="l" rtl="0">
              <a:lnSpc>
                <a:spcPct val="100000"/>
              </a:lnSpc>
              <a:spcBef>
                <a:spcPts val="0"/>
              </a:spcBef>
              <a:spcAft>
                <a:spcPts val="300"/>
              </a:spcAft>
              <a:buClr>
                <a:schemeClr val="accent1"/>
              </a:buClr>
              <a:buSzPts val="1800"/>
              <a:buFont typeface="Noto Sans Symbols"/>
              <a:buNone/>
            </a:pPr>
            <a:r>
              <a:rPr lang="en" sz="3000" dirty="0">
                <a:solidFill>
                  <a:schemeClr val="lt1"/>
                </a:solidFill>
                <a:latin typeface="Calibri"/>
                <a:ea typeface="Calibri"/>
                <a:cs typeface="Calibri"/>
                <a:sym typeface="Calibri"/>
              </a:rPr>
              <a:t>Creating a </a:t>
            </a:r>
            <a:r>
              <a:rPr lang="en" sz="3000" b="1" i="1" dirty="0">
                <a:solidFill>
                  <a:srgbClr val="FFFFFF"/>
                </a:solidFill>
                <a:latin typeface="Calibri"/>
                <a:ea typeface="Calibri"/>
                <a:cs typeface="Calibri"/>
                <a:sym typeface="Calibri"/>
              </a:rPr>
              <a:t>much </a:t>
            </a:r>
            <a:r>
              <a:rPr lang="en" sz="3000" dirty="0">
                <a:solidFill>
                  <a:srgbClr val="FFFFFF"/>
                </a:solidFill>
                <a:latin typeface="Calibri"/>
                <a:ea typeface="Calibri"/>
                <a:cs typeface="Calibri"/>
                <a:sym typeface="Calibri"/>
              </a:rPr>
              <a:t>better </a:t>
            </a:r>
            <a:r>
              <a:rPr lang="en" sz="3000" dirty="0">
                <a:solidFill>
                  <a:schemeClr val="lt1"/>
                </a:solidFill>
                <a:latin typeface="Calibri"/>
                <a:ea typeface="Calibri"/>
                <a:cs typeface="Calibri"/>
                <a:sym typeface="Calibri"/>
              </a:rPr>
              <a:t>normal.</a:t>
            </a:r>
          </a:p>
          <a:p>
            <a:pPr marL="0" marR="0" lvl="0" indent="0" algn="l" rtl="0">
              <a:lnSpc>
                <a:spcPct val="100000"/>
              </a:lnSpc>
              <a:spcBef>
                <a:spcPts val="0"/>
              </a:spcBef>
              <a:spcAft>
                <a:spcPts val="300"/>
              </a:spcAft>
              <a:buClr>
                <a:schemeClr val="accent1"/>
              </a:buClr>
              <a:buSzPts val="1800"/>
              <a:buFont typeface="Noto Sans Symbols"/>
              <a:buNone/>
            </a:pPr>
            <a:endParaRPr lang="en" sz="3000" b="1" dirty="0">
              <a:solidFill>
                <a:schemeClr val="lt1"/>
              </a:solidFill>
              <a:latin typeface="Calibri"/>
              <a:ea typeface="Calibri"/>
              <a:cs typeface="Calibri"/>
              <a:sym typeface="Calibri"/>
            </a:endParaRPr>
          </a:p>
          <a:p>
            <a:pPr marL="0" marR="0" lvl="0" indent="0" algn="l" rtl="0">
              <a:lnSpc>
                <a:spcPct val="100000"/>
              </a:lnSpc>
              <a:spcBef>
                <a:spcPts val="0"/>
              </a:spcBef>
              <a:spcAft>
                <a:spcPts val="300"/>
              </a:spcAft>
              <a:buClr>
                <a:schemeClr val="accent1"/>
              </a:buClr>
              <a:buSzPts val="1800"/>
              <a:buFont typeface="Noto Sans Symbols"/>
              <a:buNone/>
            </a:pPr>
            <a:r>
              <a:rPr lang="en" sz="3000" b="1" dirty="0">
                <a:solidFill>
                  <a:schemeClr val="lt1"/>
                </a:solidFill>
                <a:latin typeface="Calibri"/>
                <a:ea typeface="Calibri"/>
                <a:cs typeface="Calibri"/>
                <a:sym typeface="Calibri"/>
              </a:rPr>
              <a:t>PACEs Science Overview</a:t>
            </a:r>
          </a:p>
          <a:p>
            <a:pPr marL="0" marR="0" lvl="0" indent="0" algn="l" rtl="0">
              <a:lnSpc>
                <a:spcPct val="100000"/>
              </a:lnSpc>
              <a:spcBef>
                <a:spcPts val="0"/>
              </a:spcBef>
              <a:spcAft>
                <a:spcPts val="300"/>
              </a:spcAft>
              <a:buClr>
                <a:schemeClr val="accent1"/>
              </a:buClr>
              <a:buSzPts val="1800"/>
              <a:buFont typeface="Noto Sans Symbols"/>
              <a:buNone/>
            </a:pPr>
            <a:r>
              <a:rPr lang="en" sz="1700" dirty="0">
                <a:solidFill>
                  <a:schemeClr val="lt1"/>
                </a:solidFill>
                <a:latin typeface="Calibri"/>
                <a:ea typeface="Calibri"/>
                <a:cs typeface="Calibri"/>
                <a:sym typeface="Calibri"/>
              </a:rPr>
              <a:t>Jane Stevens, Founder &amp; Publisher</a:t>
            </a:r>
            <a:br>
              <a:rPr lang="en" sz="1700" dirty="0">
                <a:solidFill>
                  <a:schemeClr val="lt1"/>
                </a:solidFill>
                <a:latin typeface="Calibri"/>
                <a:ea typeface="Calibri"/>
                <a:cs typeface="Calibri"/>
                <a:sym typeface="Calibri"/>
              </a:rPr>
            </a:br>
            <a:r>
              <a:rPr lang="en" sz="1700" dirty="0" err="1">
                <a:solidFill>
                  <a:schemeClr val="lt1"/>
                </a:solidFill>
                <a:latin typeface="Calibri"/>
                <a:ea typeface="Calibri"/>
                <a:cs typeface="Calibri"/>
                <a:sym typeface="Calibri"/>
              </a:rPr>
              <a:t>jstevens@pacesconnection.com</a:t>
            </a:r>
            <a:endParaRPr lang="en" sz="1700" dirty="0">
              <a:solidFill>
                <a:schemeClr val="lt1"/>
              </a:solidFill>
              <a:latin typeface="Calibri"/>
              <a:ea typeface="Calibri"/>
              <a:cs typeface="Calibri"/>
              <a:sym typeface="Calibri"/>
            </a:endParaRPr>
          </a:p>
          <a:p>
            <a:pPr marL="0" marR="0" lvl="0" indent="0" algn="l" rtl="0">
              <a:lnSpc>
                <a:spcPct val="100000"/>
              </a:lnSpc>
              <a:spcBef>
                <a:spcPts val="0"/>
              </a:spcBef>
              <a:spcAft>
                <a:spcPts val="300"/>
              </a:spcAft>
              <a:buClr>
                <a:schemeClr val="accent1"/>
              </a:buClr>
              <a:buSzPts val="1800"/>
              <a:buFont typeface="Noto Sans Symbols"/>
              <a:buNone/>
            </a:pPr>
            <a:endParaRPr sz="3000" dirty="0">
              <a:solidFill>
                <a:srgbClr val="FFFFFF"/>
              </a:solidFill>
              <a:latin typeface="Calibri"/>
              <a:ea typeface="Calibri"/>
              <a:cs typeface="Calibri"/>
              <a:sym typeface="Calibri"/>
            </a:endParaRPr>
          </a:p>
        </p:txBody>
      </p:sp>
      <p:pic>
        <p:nvPicPr>
          <p:cNvPr id="61" name="Google Shape;61;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25250" y="4293450"/>
            <a:ext cx="2618750" cy="849950"/>
          </a:xfrm>
          <a:prstGeom prst="rect">
            <a:avLst/>
          </a:prstGeom>
          <a:noFill/>
          <a:ln>
            <a:noFill/>
          </a:ln>
        </p:spPr>
      </p:pic>
    </p:spTree>
    <p:extLst>
      <p:ext uri="{BB962C8B-B14F-4D97-AF65-F5344CB8AC3E}">
        <p14:creationId xmlns:p14="http://schemas.microsoft.com/office/powerpoint/2010/main" val="2877245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hape 140">
            <a:extLst>
              <a:ext uri="{FF2B5EF4-FFF2-40B4-BE49-F238E27FC236}">
                <a16:creationId xmlns:a16="http://schemas.microsoft.com/office/drawing/2014/main" id="{D2F82F7F-5EBA-0448-869E-198EEBAAB5DA}"/>
              </a:ext>
            </a:extLst>
          </p:cNvPr>
          <p:cNvSpPr>
            <a:spLocks noGrp="1"/>
          </p:cNvSpPr>
          <p:nvPr>
            <p:ph type="title"/>
          </p:nvPr>
        </p:nvSpPr>
        <p:spPr>
          <a:xfrm>
            <a:off x="1485900" y="205979"/>
            <a:ext cx="6172200" cy="857250"/>
          </a:xfrm>
        </p:spPr>
        <p:txBody>
          <a:bodyPr/>
          <a:lstStyle/>
          <a:p>
            <a:pPr eaLnBrk="1" hangingPunct="1"/>
            <a:endParaRPr lang="en-US" altLang="en-US">
              <a:ea typeface="ＭＳ Ｐゴシック" panose="020B0600070205080204" pitchFamily="34" charset="-128"/>
            </a:endParaRPr>
          </a:p>
        </p:txBody>
      </p:sp>
      <p:sp>
        <p:nvSpPr>
          <p:cNvPr id="48130" name="Shape 141">
            <a:extLst>
              <a:ext uri="{FF2B5EF4-FFF2-40B4-BE49-F238E27FC236}">
                <a16:creationId xmlns:a16="http://schemas.microsoft.com/office/drawing/2014/main" id="{19D076B4-96CA-C745-831C-397308DA7EE2}"/>
              </a:ext>
            </a:extLst>
          </p:cNvPr>
          <p:cNvSpPr>
            <a:spLocks noGrp="1"/>
          </p:cNvSpPr>
          <p:nvPr>
            <p:ph type="body" idx="1"/>
          </p:nvPr>
        </p:nvSpPr>
        <p:spPr>
          <a:xfrm>
            <a:off x="1485900" y="1200150"/>
            <a:ext cx="6172200" cy="3725466"/>
          </a:xfrm>
        </p:spPr>
        <p:txBody>
          <a:bodyPr/>
          <a:lstStyle/>
          <a:p>
            <a:pPr eaLnBrk="1" hangingPunct="1"/>
            <a:endParaRPr lang="en-US" altLang="en-US">
              <a:ea typeface="ＭＳ Ｐゴシック" panose="020B0600070205080204" pitchFamily="34" charset="-128"/>
            </a:endParaRPr>
          </a:p>
        </p:txBody>
      </p:sp>
      <p:pic>
        <p:nvPicPr>
          <p:cNvPr id="48131" name="Shape 142">
            <a:extLst>
              <a:ext uri="{FF2B5EF4-FFF2-40B4-BE49-F238E27FC236}">
                <a16:creationId xmlns:a16="http://schemas.microsoft.com/office/drawing/2014/main" id="{3B6FC59C-6DB5-F843-8C55-804C75C6BB9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65" y="42204"/>
            <a:ext cx="9404065" cy="508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50700C58-4651-F342-B464-8A29058E1BEA}"/>
              </a:ext>
            </a:extLst>
          </p:cNvPr>
          <p:cNvSpPr/>
          <p:nvPr/>
        </p:nvSpPr>
        <p:spPr>
          <a:xfrm>
            <a:off x="160" y="0"/>
            <a:ext cx="9142787" cy="5427744"/>
          </a:xfrm>
          <a:custGeom>
            <a:avLst/>
            <a:gdLst/>
            <a:ahLst/>
            <a:cxnLst>
              <a:cxn ang="3cd4">
                <a:pos x="hc" y="t"/>
              </a:cxn>
              <a:cxn ang="cd2">
                <a:pos x="l" y="vc"/>
              </a:cxn>
              <a:cxn ang="cd4">
                <a:pos x="hc" y="b"/>
              </a:cxn>
              <a:cxn ang="0">
                <a:pos x="r" y="vc"/>
              </a:cxn>
            </a:cxnLst>
            <a:rect l="l" t="t" r="r" b="b"/>
            <a:pathLst>
              <a:path w="28000" h="16623">
                <a:moveTo>
                  <a:pt x="0" y="0"/>
                </a:moveTo>
                <a:lnTo>
                  <a:pt x="28000" y="0"/>
                </a:lnTo>
                <a:lnTo>
                  <a:pt x="28000" y="16623"/>
                </a:lnTo>
                <a:lnTo>
                  <a:pt x="0" y="16623"/>
                </a:lnTo>
                <a:close/>
              </a:path>
            </a:pathLst>
          </a:custGeom>
          <a:solidFill>
            <a:srgbClr val="FFFFFF"/>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sp>
        <p:nvSpPr>
          <p:cNvPr id="3" name="Freeform 2">
            <a:extLst>
              <a:ext uri="{FF2B5EF4-FFF2-40B4-BE49-F238E27FC236}">
                <a16:creationId xmlns:a16="http://schemas.microsoft.com/office/drawing/2014/main" id="{9161A6BE-02F3-7D42-9314-8467D89B20A3}"/>
              </a:ext>
            </a:extLst>
          </p:cNvPr>
          <p:cNvSpPr/>
          <p:nvPr/>
        </p:nvSpPr>
        <p:spPr>
          <a:xfrm>
            <a:off x="7232689" y="857167"/>
            <a:ext cx="1909931" cy="4601925"/>
          </a:xfrm>
          <a:custGeom>
            <a:avLst/>
            <a:gdLst/>
            <a:ahLst/>
            <a:cxnLst>
              <a:cxn ang="3cd4">
                <a:pos x="hc" y="t"/>
              </a:cxn>
              <a:cxn ang="cd2">
                <a:pos x="l" y="vc"/>
              </a:cxn>
              <a:cxn ang="cd4">
                <a:pos x="hc" y="b"/>
              </a:cxn>
              <a:cxn ang="0">
                <a:pos x="r" y="vc"/>
              </a:cxn>
            </a:cxnLst>
            <a:rect l="l" t="t" r="r" b="b"/>
            <a:pathLst>
              <a:path w="5850" h="14094">
                <a:moveTo>
                  <a:pt x="0" y="0"/>
                </a:moveTo>
                <a:lnTo>
                  <a:pt x="5850" y="0"/>
                </a:lnTo>
                <a:lnTo>
                  <a:pt x="5850" y="14094"/>
                </a:lnTo>
                <a:lnTo>
                  <a:pt x="0" y="14094"/>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pic>
        <p:nvPicPr>
          <p:cNvPr id="6" name="Picture 5">
            <a:extLst>
              <a:ext uri="{FF2B5EF4-FFF2-40B4-BE49-F238E27FC236}">
                <a16:creationId xmlns:a16="http://schemas.microsoft.com/office/drawing/2014/main" id="{DA0E2415-B255-A749-97EB-3732AE863015}"/>
              </a:ext>
            </a:extLst>
          </p:cNvPr>
          <p:cNvPicPr>
            <a:picLocks noChangeAspect="1"/>
          </p:cNvPicPr>
          <p:nvPr/>
        </p:nvPicPr>
        <p:blipFill>
          <a:blip r:embed="rId3"/>
          <a:stretch>
            <a:fillRect/>
          </a:stretch>
        </p:blipFill>
        <p:spPr>
          <a:xfrm>
            <a:off x="160" y="-26123"/>
            <a:ext cx="2234512" cy="1768866"/>
          </a:xfrm>
          <a:prstGeom prst="rect">
            <a:avLst/>
          </a:prstGeom>
          <a:noFill/>
          <a:ln>
            <a:noFill/>
          </a:ln>
        </p:spPr>
      </p:pic>
      <p:pic>
        <p:nvPicPr>
          <p:cNvPr id="7" name="Picture 6">
            <a:extLst>
              <a:ext uri="{FF2B5EF4-FFF2-40B4-BE49-F238E27FC236}">
                <a16:creationId xmlns:a16="http://schemas.microsoft.com/office/drawing/2014/main" id="{EE5DE472-C272-E643-9C26-2773F2AEC8A0}"/>
              </a:ext>
            </a:extLst>
          </p:cNvPr>
          <p:cNvPicPr>
            <a:picLocks noChangeAspect="1"/>
          </p:cNvPicPr>
          <p:nvPr/>
        </p:nvPicPr>
        <p:blipFill>
          <a:blip r:embed="rId3"/>
          <a:stretch>
            <a:fillRect/>
          </a:stretch>
        </p:blipFill>
        <p:spPr>
          <a:xfrm>
            <a:off x="2234998" y="-26123"/>
            <a:ext cx="2234512" cy="1768866"/>
          </a:xfrm>
          <a:prstGeom prst="rect">
            <a:avLst/>
          </a:prstGeom>
          <a:noFill/>
          <a:ln>
            <a:noFill/>
          </a:ln>
        </p:spPr>
      </p:pic>
      <p:pic>
        <p:nvPicPr>
          <p:cNvPr id="8" name="Picture 7">
            <a:extLst>
              <a:ext uri="{FF2B5EF4-FFF2-40B4-BE49-F238E27FC236}">
                <a16:creationId xmlns:a16="http://schemas.microsoft.com/office/drawing/2014/main" id="{C9313323-4D6F-6149-A54C-FA936BFBC246}"/>
              </a:ext>
            </a:extLst>
          </p:cNvPr>
          <p:cNvPicPr>
            <a:picLocks noChangeAspect="1"/>
          </p:cNvPicPr>
          <p:nvPr/>
        </p:nvPicPr>
        <p:blipFill>
          <a:blip r:embed="rId3"/>
          <a:stretch>
            <a:fillRect/>
          </a:stretch>
        </p:blipFill>
        <p:spPr>
          <a:xfrm>
            <a:off x="4470163" y="-26123"/>
            <a:ext cx="2234512" cy="1768866"/>
          </a:xfrm>
          <a:prstGeom prst="rect">
            <a:avLst/>
          </a:prstGeom>
          <a:noFill/>
          <a:ln>
            <a:noFill/>
          </a:ln>
        </p:spPr>
      </p:pic>
      <p:pic>
        <p:nvPicPr>
          <p:cNvPr id="9" name="Picture 8">
            <a:extLst>
              <a:ext uri="{FF2B5EF4-FFF2-40B4-BE49-F238E27FC236}">
                <a16:creationId xmlns:a16="http://schemas.microsoft.com/office/drawing/2014/main" id="{4FD5AEA3-9614-6E46-B696-4E497400AC4B}"/>
              </a:ext>
            </a:extLst>
          </p:cNvPr>
          <p:cNvPicPr>
            <a:picLocks noChangeAspect="1"/>
          </p:cNvPicPr>
          <p:nvPr/>
        </p:nvPicPr>
        <p:blipFill>
          <a:blip r:embed="rId3"/>
          <a:stretch>
            <a:fillRect/>
          </a:stretch>
        </p:blipFill>
        <p:spPr>
          <a:xfrm>
            <a:off x="6705001" y="-26123"/>
            <a:ext cx="2234512" cy="1768866"/>
          </a:xfrm>
          <a:prstGeom prst="rect">
            <a:avLst/>
          </a:prstGeom>
          <a:noFill/>
          <a:ln>
            <a:noFill/>
          </a:ln>
        </p:spPr>
      </p:pic>
      <p:sp>
        <p:nvSpPr>
          <p:cNvPr id="11" name="Freeform 10">
            <a:extLst>
              <a:ext uri="{FF2B5EF4-FFF2-40B4-BE49-F238E27FC236}">
                <a16:creationId xmlns:a16="http://schemas.microsoft.com/office/drawing/2014/main" id="{7A1E97A8-CEE9-1E46-8A08-FE31E256EBDF}"/>
              </a:ext>
            </a:extLst>
          </p:cNvPr>
          <p:cNvSpPr/>
          <p:nvPr/>
        </p:nvSpPr>
        <p:spPr>
          <a:xfrm>
            <a:off x="160" y="-26450"/>
            <a:ext cx="9142787" cy="1052764"/>
          </a:xfrm>
          <a:custGeom>
            <a:avLst/>
            <a:gdLst/>
            <a:ahLst/>
            <a:cxnLst>
              <a:cxn ang="3cd4">
                <a:pos x="hc" y="t"/>
              </a:cxn>
              <a:cxn ang="cd2">
                <a:pos x="l" y="vc"/>
              </a:cxn>
              <a:cxn ang="cd4">
                <a:pos x="hc" y="b"/>
              </a:cxn>
              <a:cxn ang="0">
                <a:pos x="r" y="vc"/>
              </a:cxn>
            </a:cxnLst>
            <a:rect l="l" t="t" r="r" b="b"/>
            <a:pathLst>
              <a:path w="28000" h="3225">
                <a:moveTo>
                  <a:pt x="28000" y="0"/>
                </a:moveTo>
                <a:lnTo>
                  <a:pt x="0" y="0"/>
                </a:lnTo>
                <a:lnTo>
                  <a:pt x="0" y="2784"/>
                </a:lnTo>
                <a:lnTo>
                  <a:pt x="4584" y="2784"/>
                </a:lnTo>
                <a:lnTo>
                  <a:pt x="5459" y="3206"/>
                </a:lnTo>
                <a:lnTo>
                  <a:pt x="5478" y="3211"/>
                </a:lnTo>
                <a:lnTo>
                  <a:pt x="5507" y="3218"/>
                </a:lnTo>
                <a:lnTo>
                  <a:pt x="5536" y="3225"/>
                </a:lnTo>
                <a:lnTo>
                  <a:pt x="5560" y="3225"/>
                </a:lnTo>
                <a:lnTo>
                  <a:pt x="5590" y="3225"/>
                </a:lnTo>
                <a:lnTo>
                  <a:pt x="5614" y="3218"/>
                </a:lnTo>
                <a:lnTo>
                  <a:pt x="5643" y="3211"/>
                </a:lnTo>
                <a:lnTo>
                  <a:pt x="5663" y="3206"/>
                </a:lnTo>
                <a:lnTo>
                  <a:pt x="6538" y="2784"/>
                </a:lnTo>
                <a:lnTo>
                  <a:pt x="28000" y="2784"/>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sp>
        <p:nvSpPr>
          <p:cNvPr id="12" name="Freeform 11">
            <a:extLst>
              <a:ext uri="{FF2B5EF4-FFF2-40B4-BE49-F238E27FC236}">
                <a16:creationId xmlns:a16="http://schemas.microsoft.com/office/drawing/2014/main" id="{0E5DC37E-BA0A-274E-A1E8-E352AD25A7E8}"/>
              </a:ext>
            </a:extLst>
          </p:cNvPr>
          <p:cNvSpPr/>
          <p:nvPr/>
        </p:nvSpPr>
        <p:spPr>
          <a:xfrm>
            <a:off x="160" y="-26450"/>
            <a:ext cx="9142787" cy="1052764"/>
          </a:xfrm>
          <a:custGeom>
            <a:avLst/>
            <a:gdLst/>
            <a:ahLst/>
            <a:cxnLst>
              <a:cxn ang="3cd4">
                <a:pos x="hc" y="t"/>
              </a:cxn>
              <a:cxn ang="cd2">
                <a:pos x="l" y="vc"/>
              </a:cxn>
              <a:cxn ang="cd4">
                <a:pos x="hc" y="b"/>
              </a:cxn>
              <a:cxn ang="0">
                <a:pos x="r" y="vc"/>
              </a:cxn>
            </a:cxnLst>
            <a:rect l="l" t="t" r="r" b="b"/>
            <a:pathLst>
              <a:path w="28000" h="3225">
                <a:moveTo>
                  <a:pt x="28000" y="0"/>
                </a:moveTo>
                <a:lnTo>
                  <a:pt x="0" y="0"/>
                </a:lnTo>
                <a:lnTo>
                  <a:pt x="0" y="2784"/>
                </a:lnTo>
                <a:lnTo>
                  <a:pt x="4584" y="2784"/>
                </a:lnTo>
                <a:lnTo>
                  <a:pt x="5459" y="3206"/>
                </a:lnTo>
                <a:lnTo>
                  <a:pt x="5478" y="3211"/>
                </a:lnTo>
                <a:lnTo>
                  <a:pt x="5507" y="3218"/>
                </a:lnTo>
                <a:lnTo>
                  <a:pt x="5536" y="3225"/>
                </a:lnTo>
                <a:lnTo>
                  <a:pt x="5560" y="3225"/>
                </a:lnTo>
                <a:lnTo>
                  <a:pt x="5590" y="3225"/>
                </a:lnTo>
                <a:lnTo>
                  <a:pt x="5614" y="3218"/>
                </a:lnTo>
                <a:lnTo>
                  <a:pt x="5643" y="3211"/>
                </a:lnTo>
                <a:lnTo>
                  <a:pt x="5663" y="3206"/>
                </a:lnTo>
                <a:lnTo>
                  <a:pt x="6538" y="2784"/>
                </a:lnTo>
                <a:lnTo>
                  <a:pt x="28000" y="2784"/>
                </a:lnTo>
                <a:close/>
              </a:path>
            </a:pathLst>
          </a:custGeom>
          <a:noFill/>
          <a:ln w="9360" cap="rnd">
            <a:solidFill>
              <a:srgbClr val="1CADE4"/>
            </a:solidFill>
            <a:prstDash val="solid"/>
            <a:round/>
          </a:ln>
        </p:spPr>
        <p:txBody>
          <a:bodyPr wrap="none" lIns="4245" tIns="4245" rIns="4245" bIns="4245" compatLnSpc="0"/>
          <a:lstStyle/>
          <a:p>
            <a:pPr lvl="0" hangingPunct="0">
              <a:buNone/>
              <a:tabLst/>
            </a:pPr>
            <a:endParaRPr lang="en-US" sz="2177">
              <a:latin typeface="Liberation Serif" pitchFamily="18"/>
              <a:ea typeface="Segoe UI" pitchFamily="2"/>
              <a:cs typeface="Tahoma" pitchFamily="2"/>
            </a:endParaRPr>
          </a:p>
        </p:txBody>
      </p:sp>
      <p:pic>
        <p:nvPicPr>
          <p:cNvPr id="13" name="Picture 12">
            <a:extLst>
              <a:ext uri="{FF2B5EF4-FFF2-40B4-BE49-F238E27FC236}">
                <a16:creationId xmlns:a16="http://schemas.microsoft.com/office/drawing/2014/main" id="{69C18739-1CDE-AD49-8C58-DA8F95B06842}"/>
              </a:ext>
            </a:extLst>
          </p:cNvPr>
          <p:cNvPicPr>
            <a:picLocks noChangeAspect="1"/>
          </p:cNvPicPr>
          <p:nvPr/>
        </p:nvPicPr>
        <p:blipFill>
          <a:blip r:embed="rId4"/>
          <a:stretch>
            <a:fillRect/>
          </a:stretch>
        </p:blipFill>
        <p:spPr>
          <a:xfrm>
            <a:off x="51101" y="51593"/>
            <a:ext cx="2945714" cy="848350"/>
          </a:xfrm>
          <a:prstGeom prst="rect">
            <a:avLst/>
          </a:prstGeom>
          <a:noFill/>
          <a:ln>
            <a:noFill/>
          </a:ln>
        </p:spPr>
      </p:pic>
      <p:pic>
        <p:nvPicPr>
          <p:cNvPr id="16" name="Picture 15">
            <a:extLst>
              <a:ext uri="{FF2B5EF4-FFF2-40B4-BE49-F238E27FC236}">
                <a16:creationId xmlns:a16="http://schemas.microsoft.com/office/drawing/2014/main" id="{BDB41F89-44BC-0E42-ABDB-307BFF77C754}"/>
              </a:ext>
            </a:extLst>
          </p:cNvPr>
          <p:cNvPicPr>
            <a:picLocks noChangeAspect="1"/>
          </p:cNvPicPr>
          <p:nvPr/>
        </p:nvPicPr>
        <p:blipFill>
          <a:blip r:embed="rId5"/>
          <a:stretch>
            <a:fillRect/>
          </a:stretch>
        </p:blipFill>
        <p:spPr>
          <a:xfrm>
            <a:off x="759039" y="1718579"/>
            <a:ext cx="7624377" cy="2958450"/>
          </a:xfrm>
          <a:prstGeom prst="rect">
            <a:avLst/>
          </a:prstGeom>
          <a:noFill/>
          <a:ln>
            <a:noFill/>
          </a:ln>
        </p:spPr>
      </p:pic>
      <p:sp>
        <p:nvSpPr>
          <p:cNvPr id="17" name="Freeform 16">
            <a:extLst>
              <a:ext uri="{FF2B5EF4-FFF2-40B4-BE49-F238E27FC236}">
                <a16:creationId xmlns:a16="http://schemas.microsoft.com/office/drawing/2014/main" id="{3EC8CD11-1CEA-C846-8361-049AB60C12D7}"/>
              </a:ext>
            </a:extLst>
          </p:cNvPr>
          <p:cNvSpPr/>
          <p:nvPr/>
        </p:nvSpPr>
        <p:spPr>
          <a:xfrm>
            <a:off x="809652" y="1758743"/>
            <a:ext cx="7523149" cy="2878121"/>
          </a:xfrm>
          <a:custGeom>
            <a:avLst/>
            <a:gdLst/>
            <a:ahLst/>
            <a:cxnLst>
              <a:cxn ang="3cd4">
                <a:pos x="hc" y="t"/>
              </a:cxn>
              <a:cxn ang="cd2">
                <a:pos x="l" y="vc"/>
              </a:cxn>
              <a:cxn ang="cd4">
                <a:pos x="hc" y="b"/>
              </a:cxn>
              <a:cxn ang="0">
                <a:pos x="r" y="vc"/>
              </a:cxn>
            </a:cxnLst>
            <a:rect l="l" t="t" r="r" b="b"/>
            <a:pathLst>
              <a:path w="23040" h="8815">
                <a:moveTo>
                  <a:pt x="0" y="0"/>
                </a:moveTo>
                <a:lnTo>
                  <a:pt x="23040" y="0"/>
                </a:lnTo>
                <a:lnTo>
                  <a:pt x="23040" y="8815"/>
                </a:lnTo>
                <a:lnTo>
                  <a:pt x="0" y="8815"/>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sp>
        <p:nvSpPr>
          <p:cNvPr id="18" name="Freeform 17">
            <a:extLst>
              <a:ext uri="{FF2B5EF4-FFF2-40B4-BE49-F238E27FC236}">
                <a16:creationId xmlns:a16="http://schemas.microsoft.com/office/drawing/2014/main" id="{E251AEBD-30B3-0042-B4F7-582C219A4134}"/>
              </a:ext>
            </a:extLst>
          </p:cNvPr>
          <p:cNvSpPr/>
          <p:nvPr/>
        </p:nvSpPr>
        <p:spPr>
          <a:xfrm>
            <a:off x="346293" y="913985"/>
            <a:ext cx="8459992" cy="4555556"/>
          </a:xfrm>
          <a:custGeom>
            <a:avLst/>
            <a:gdLst/>
            <a:ahLst/>
            <a:cxnLst>
              <a:cxn ang="3cd4">
                <a:pos x="hc" y="t"/>
              </a:cxn>
              <a:cxn ang="cd2">
                <a:pos x="l" y="vc"/>
              </a:cxn>
              <a:cxn ang="cd4">
                <a:pos x="hc" y="b"/>
              </a:cxn>
              <a:cxn ang="0">
                <a:pos x="r" y="vc"/>
              </a:cxn>
            </a:cxnLst>
            <a:rect l="l" t="t" r="r" b="b"/>
            <a:pathLst>
              <a:path w="25909" h="13952">
                <a:moveTo>
                  <a:pt x="0" y="0"/>
                </a:moveTo>
                <a:lnTo>
                  <a:pt x="25909" y="0"/>
                </a:lnTo>
                <a:lnTo>
                  <a:pt x="25909" y="13952"/>
                </a:lnTo>
                <a:lnTo>
                  <a:pt x="0" y="13952"/>
                </a:lnTo>
                <a:close/>
              </a:path>
            </a:pathLst>
          </a:custGeom>
          <a:solidFill>
            <a:srgbClr val="000000">
              <a:alpha val="0"/>
            </a:srgbClr>
          </a:solidFill>
          <a:ln>
            <a:noFill/>
            <a:prstDash val="solid"/>
          </a:ln>
        </p:spPr>
        <p:txBody>
          <a:bodyPr wrap="none" lIns="0" tIns="0" rIns="0" bIns="0" compatLnSpc="0"/>
          <a:lstStyle/>
          <a:p>
            <a:pPr lvl="0" hangingPunct="0">
              <a:buNone/>
              <a:tabLst/>
            </a:pPr>
            <a:endParaRPr lang="en-US" sz="2177">
              <a:latin typeface="Liberation Serif" pitchFamily="18"/>
              <a:ea typeface="Segoe UI" pitchFamily="2"/>
              <a:cs typeface="Tahoma" pitchFamily="2"/>
            </a:endParaRPr>
          </a:p>
        </p:txBody>
      </p:sp>
      <p:pic>
        <p:nvPicPr>
          <p:cNvPr id="21" name="Picture 20" descr="Chart, bubble chart&#10;&#10;Description automatically generated">
            <a:extLst>
              <a:ext uri="{FF2B5EF4-FFF2-40B4-BE49-F238E27FC236}">
                <a16:creationId xmlns:a16="http://schemas.microsoft.com/office/drawing/2014/main" id="{20368C47-4164-C544-88E3-E0443069ABBC}"/>
              </a:ext>
            </a:extLst>
          </p:cNvPr>
          <p:cNvPicPr>
            <a:picLocks noChangeAspect="1"/>
          </p:cNvPicPr>
          <p:nvPr/>
        </p:nvPicPr>
        <p:blipFill>
          <a:blip r:embed="rId6"/>
          <a:stretch>
            <a:fillRect/>
          </a:stretch>
        </p:blipFill>
        <p:spPr>
          <a:xfrm>
            <a:off x="7381" y="-153450"/>
            <a:ext cx="9127457" cy="60007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1F36C2FE-70A0-A849-BEF4-47EF94FB5946}"/>
              </a:ext>
            </a:extLst>
          </p:cNvPr>
          <p:cNvPicPr>
            <a:picLocks noChangeAspect="1"/>
          </p:cNvPicPr>
          <p:nvPr/>
        </p:nvPicPr>
        <p:blipFill>
          <a:blip r:embed="rId3"/>
          <a:stretch>
            <a:fillRect/>
          </a:stretch>
        </p:blipFill>
        <p:spPr>
          <a:xfrm>
            <a:off x="1079500" y="768350"/>
            <a:ext cx="6985000" cy="3606800"/>
          </a:xfrm>
          <a:prstGeom prst="rect">
            <a:avLst/>
          </a:prstGeom>
        </p:spPr>
      </p:pic>
    </p:spTree>
    <p:extLst>
      <p:ext uri="{BB962C8B-B14F-4D97-AF65-F5344CB8AC3E}">
        <p14:creationId xmlns:p14="http://schemas.microsoft.com/office/powerpoint/2010/main" val="1566381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 Epigenome at a Glance">
            <a:hlinkClick r:id="" action="ppaction://media"/>
            <a:extLst>
              <a:ext uri="{FF2B5EF4-FFF2-40B4-BE49-F238E27FC236}">
                <a16:creationId xmlns:a16="http://schemas.microsoft.com/office/drawing/2014/main" id="{C9C786F7-B881-1246-A6F1-C3C09E8B9ECA}"/>
              </a:ext>
            </a:extLst>
          </p:cNvPr>
          <p:cNvPicPr>
            <a:picLocks noRot="1" noChangeAspect="1"/>
          </p:cNvPicPr>
          <p:nvPr>
            <a:videoFile r:link="rId1"/>
          </p:nvPr>
        </p:nvPicPr>
        <p:blipFill>
          <a:blip r:embed="rId4"/>
          <a:stretch>
            <a:fillRect/>
          </a:stretch>
        </p:blipFill>
        <p:spPr>
          <a:xfrm>
            <a:off x="20230" y="-11430"/>
            <a:ext cx="9123770" cy="5154930"/>
          </a:xfrm>
          <a:prstGeom prst="rect">
            <a:avLst/>
          </a:prstGeom>
        </p:spPr>
      </p:pic>
    </p:spTree>
    <p:extLst>
      <p:ext uri="{BB962C8B-B14F-4D97-AF65-F5344CB8AC3E}">
        <p14:creationId xmlns:p14="http://schemas.microsoft.com/office/powerpoint/2010/main" val="125173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walking on a dirt road&#10;&#10;Description automatically generated with medium confidence">
            <a:extLst>
              <a:ext uri="{FF2B5EF4-FFF2-40B4-BE49-F238E27FC236}">
                <a16:creationId xmlns:a16="http://schemas.microsoft.com/office/drawing/2014/main" id="{A36510AD-A6E8-8B40-9FCB-85F075B30C2A}"/>
              </a:ext>
            </a:extLst>
          </p:cNvPr>
          <p:cNvPicPr>
            <a:picLocks noChangeAspect="1"/>
          </p:cNvPicPr>
          <p:nvPr/>
        </p:nvPicPr>
        <p:blipFill>
          <a:blip r:embed="rId3"/>
          <a:stretch>
            <a:fillRect/>
          </a:stretch>
        </p:blipFill>
        <p:spPr>
          <a:xfrm>
            <a:off x="63501" y="-226877"/>
            <a:ext cx="9023350" cy="5713277"/>
          </a:xfrm>
          <a:prstGeom prst="rect">
            <a:avLst/>
          </a:prstGeom>
        </p:spPr>
      </p:pic>
    </p:spTree>
    <p:extLst>
      <p:ext uri="{BB962C8B-B14F-4D97-AF65-F5344CB8AC3E}">
        <p14:creationId xmlns:p14="http://schemas.microsoft.com/office/powerpoint/2010/main" val="209247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3" cstate="email">
            <a:alphaModFix/>
            <a:extLst>
              <a:ext uri="{28A0092B-C50C-407E-A947-70E740481C1C}">
                <a14:useLocalDpi xmlns:a14="http://schemas.microsoft.com/office/drawing/2010/main"/>
              </a:ext>
            </a:extLst>
          </a:blip>
          <a:srcRect t="6354" b="6362"/>
          <a:stretch/>
        </p:blipFill>
        <p:spPr>
          <a:xfrm>
            <a:off x="0" y="0"/>
            <a:ext cx="9144000" cy="5143499"/>
          </a:xfrm>
          <a:prstGeom prst="rect">
            <a:avLst/>
          </a:prstGeom>
          <a:noFill/>
          <a:ln>
            <a:noFill/>
          </a:ln>
        </p:spPr>
      </p:pic>
      <p:sp>
        <p:nvSpPr>
          <p:cNvPr id="69" name="Google Shape;69;p15"/>
          <p:cNvSpPr/>
          <p:nvPr/>
        </p:nvSpPr>
        <p:spPr>
          <a:xfrm>
            <a:off x="3325" y="-100"/>
            <a:ext cx="9144000" cy="5143500"/>
          </a:xfrm>
          <a:prstGeom prst="rect">
            <a:avLst/>
          </a:prstGeom>
          <a:solidFill>
            <a:srgbClr val="256FAD">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 name="Google Shape;70;p15"/>
          <p:cNvPicPr preferRelativeResize="0"/>
          <p:nvPr/>
        </p:nvPicPr>
        <p:blipFill rotWithShape="1">
          <a:blip r:embed="rId4" cstate="email">
            <a:alphaModFix/>
            <a:extLst>
              <a:ext uri="{28A0092B-C50C-407E-A947-70E740481C1C}">
                <a14:useLocalDpi xmlns:a14="http://schemas.microsoft.com/office/drawing/2010/main"/>
              </a:ext>
            </a:extLst>
          </a:blip>
          <a:srcRect r="-10"/>
          <a:stretch/>
        </p:blipFill>
        <p:spPr>
          <a:xfrm>
            <a:off x="0" y="0"/>
            <a:ext cx="9144001" cy="1872500"/>
          </a:xfrm>
          <a:prstGeom prst="rect">
            <a:avLst/>
          </a:prstGeom>
          <a:noFill/>
          <a:ln>
            <a:noFill/>
          </a:ln>
        </p:spPr>
      </p:pic>
      <p:sp>
        <p:nvSpPr>
          <p:cNvPr id="71" name="Google Shape;71;p15"/>
          <p:cNvSpPr txBox="1">
            <a:spLocks noGrp="1"/>
          </p:cNvSpPr>
          <p:nvPr>
            <p:ph type="subTitle" idx="4294967295"/>
          </p:nvPr>
        </p:nvSpPr>
        <p:spPr>
          <a:xfrm>
            <a:off x="500875" y="2197925"/>
            <a:ext cx="8194500" cy="1268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1200"/>
              </a:spcAft>
              <a:buClr>
                <a:schemeClr val="accent1"/>
              </a:buClr>
              <a:buSzPts val="1800"/>
              <a:buFont typeface="Noto Sans Symbols"/>
              <a:buNone/>
            </a:pPr>
            <a:r>
              <a:rPr lang="en" sz="6000" b="1">
                <a:solidFill>
                  <a:srgbClr val="FFFFFF"/>
                </a:solidFill>
                <a:latin typeface="Calibri"/>
                <a:ea typeface="Calibri"/>
                <a:cs typeface="Calibri"/>
                <a:sym typeface="Calibri"/>
              </a:rPr>
              <a:t>Why PACEs?</a:t>
            </a:r>
            <a:endParaRPr sz="6000" b="1" i="0" u="none" strike="noStrike" cap="none">
              <a:solidFill>
                <a:srgbClr val="FFFFFF"/>
              </a:solidFill>
              <a:latin typeface="Calibri"/>
              <a:ea typeface="Calibri"/>
              <a:cs typeface="Calibri"/>
              <a:sym typeface="Calibri"/>
            </a:endParaRPr>
          </a:p>
        </p:txBody>
      </p:sp>
      <p:sp>
        <p:nvSpPr>
          <p:cNvPr id="72" name="Google Shape;72;p15"/>
          <p:cNvSpPr txBox="1">
            <a:spLocks noGrp="1"/>
          </p:cNvSpPr>
          <p:nvPr>
            <p:ph type="subTitle" idx="4294967295"/>
          </p:nvPr>
        </p:nvSpPr>
        <p:spPr>
          <a:xfrm>
            <a:off x="500875" y="3308450"/>
            <a:ext cx="6930600" cy="719100"/>
          </a:xfrm>
          <a:prstGeom prst="rect">
            <a:avLst/>
          </a:prstGeom>
          <a:noFill/>
          <a:ln>
            <a:noFill/>
          </a:ln>
        </p:spPr>
        <p:txBody>
          <a:bodyPr spcFirstLastPara="1" wrap="square" lIns="0" tIns="0" rIns="0" bIns="0" anchor="ctr" anchorCtr="0">
            <a:normAutofit fontScale="85000" lnSpcReduction="20000"/>
          </a:bodyPr>
          <a:lstStyle/>
          <a:p>
            <a:pPr marL="0" marR="0" lvl="0" indent="0" algn="l" rtl="0">
              <a:lnSpc>
                <a:spcPct val="100000"/>
              </a:lnSpc>
              <a:spcBef>
                <a:spcPts val="0"/>
              </a:spcBef>
              <a:spcAft>
                <a:spcPts val="0"/>
              </a:spcAft>
              <a:buClr>
                <a:schemeClr val="accent1"/>
              </a:buClr>
              <a:buSzPct val="60000"/>
              <a:buFont typeface="Noto Sans Symbols"/>
              <a:buNone/>
            </a:pPr>
            <a:r>
              <a:rPr lang="en" sz="3000" b="1">
                <a:solidFill>
                  <a:srgbClr val="FFFFFF"/>
                </a:solidFill>
                <a:latin typeface="Calibri"/>
                <a:ea typeface="Calibri"/>
                <a:cs typeface="Calibri"/>
                <a:sym typeface="Calibri"/>
              </a:rPr>
              <a:t>Because it’s so much more than just </a:t>
            </a:r>
            <a:endParaRPr sz="3000" b="1">
              <a:solidFill>
                <a:srgbClr val="FFFFFF"/>
              </a:solidFill>
              <a:latin typeface="Calibri"/>
              <a:ea typeface="Calibri"/>
              <a:cs typeface="Calibri"/>
              <a:sym typeface="Calibri"/>
            </a:endParaRPr>
          </a:p>
          <a:p>
            <a:pPr marL="0" marR="0" lvl="0" indent="0" algn="l" rtl="0">
              <a:lnSpc>
                <a:spcPct val="100000"/>
              </a:lnSpc>
              <a:spcBef>
                <a:spcPts val="300"/>
              </a:spcBef>
              <a:spcAft>
                <a:spcPts val="300"/>
              </a:spcAft>
              <a:buClr>
                <a:schemeClr val="accent1"/>
              </a:buClr>
              <a:buSzPct val="60000"/>
              <a:buFont typeface="Noto Sans Symbols"/>
              <a:buNone/>
            </a:pPr>
            <a:r>
              <a:rPr lang="en" sz="3000" b="1">
                <a:solidFill>
                  <a:srgbClr val="FFFFFF"/>
                </a:solidFill>
                <a:latin typeface="Calibri"/>
                <a:ea typeface="Calibri"/>
                <a:cs typeface="Calibri"/>
                <a:sym typeface="Calibri"/>
              </a:rPr>
              <a:t>about resilience.</a:t>
            </a:r>
            <a:endParaRPr sz="3000" b="1">
              <a:solidFill>
                <a:srgbClr val="FFFFFF"/>
              </a:solidFill>
              <a:latin typeface="Calibri"/>
              <a:ea typeface="Calibri"/>
              <a:cs typeface="Calibri"/>
              <a:sym typeface="Calibri"/>
            </a:endParaRPr>
          </a:p>
        </p:txBody>
      </p:sp>
      <p:pic>
        <p:nvPicPr>
          <p:cNvPr id="73" name="Google Shape;73;p1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25250" y="4293450"/>
            <a:ext cx="2618750" cy="849950"/>
          </a:xfrm>
          <a:prstGeom prst="rect">
            <a:avLst/>
          </a:prstGeom>
          <a:noFill/>
          <a:ln>
            <a:noFill/>
          </a:ln>
        </p:spPr>
      </p:pic>
      <p:sp>
        <p:nvSpPr>
          <p:cNvPr id="74" name="Google Shape;74;p15"/>
          <p:cNvSpPr txBox="1"/>
          <p:nvPr/>
        </p:nvSpPr>
        <p:spPr>
          <a:xfrm>
            <a:off x="1059675" y="4027450"/>
            <a:ext cx="425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3" cstate="email">
            <a:alphaModFix/>
            <a:extLst>
              <a:ext uri="{28A0092B-C50C-407E-A947-70E740481C1C}">
                <a14:useLocalDpi xmlns:a14="http://schemas.microsoft.com/office/drawing/2010/main"/>
              </a:ext>
            </a:extLst>
          </a:blip>
          <a:srcRect t="6354" b="6362"/>
          <a:stretch/>
        </p:blipFill>
        <p:spPr>
          <a:xfrm>
            <a:off x="0" y="0"/>
            <a:ext cx="9144000" cy="5143499"/>
          </a:xfrm>
          <a:prstGeom prst="rect">
            <a:avLst/>
          </a:prstGeom>
          <a:noFill/>
          <a:ln>
            <a:noFill/>
          </a:ln>
        </p:spPr>
      </p:pic>
      <p:sp>
        <p:nvSpPr>
          <p:cNvPr id="81" name="Google Shape;81;p16"/>
          <p:cNvSpPr/>
          <p:nvPr/>
        </p:nvSpPr>
        <p:spPr>
          <a:xfrm>
            <a:off x="0" y="0"/>
            <a:ext cx="9144000" cy="5143500"/>
          </a:xfrm>
          <a:prstGeom prst="rect">
            <a:avLst/>
          </a:prstGeom>
          <a:solidFill>
            <a:srgbClr val="2F6DA1">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txBox="1"/>
          <p:nvPr/>
        </p:nvSpPr>
        <p:spPr>
          <a:xfrm>
            <a:off x="722950" y="1152725"/>
            <a:ext cx="6486300" cy="76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88"/>
              </a:spcAft>
              <a:buClr>
                <a:srgbClr val="000000"/>
              </a:buClr>
              <a:buSzPts val="3600"/>
              <a:buFont typeface="Arial"/>
              <a:buNone/>
            </a:pPr>
            <a:r>
              <a:rPr lang="en" sz="3600" b="1">
                <a:solidFill>
                  <a:srgbClr val="FFFFFF"/>
                </a:solidFill>
                <a:latin typeface="Calibri"/>
                <a:ea typeface="Calibri"/>
                <a:cs typeface="Calibri"/>
                <a:sym typeface="Calibri"/>
              </a:rPr>
              <a:t>7 positive childhood experiences</a:t>
            </a:r>
            <a:endParaRPr sz="3600" b="1">
              <a:solidFill>
                <a:srgbClr val="FFFFFF"/>
              </a:solidFill>
              <a:latin typeface="Calibri"/>
              <a:ea typeface="Calibri"/>
              <a:cs typeface="Calibri"/>
              <a:sym typeface="Calibri"/>
            </a:endParaRPr>
          </a:p>
        </p:txBody>
      </p:sp>
      <p:sp>
        <p:nvSpPr>
          <p:cNvPr id="83" name="Google Shape;83;p16"/>
          <p:cNvSpPr txBox="1"/>
          <p:nvPr/>
        </p:nvSpPr>
        <p:spPr>
          <a:xfrm>
            <a:off x="722950" y="1954800"/>
            <a:ext cx="5576700" cy="2429700"/>
          </a:xfrm>
          <a:prstGeom prst="rect">
            <a:avLst/>
          </a:prstGeom>
          <a:noFill/>
          <a:ln>
            <a:noFill/>
          </a:ln>
        </p:spPr>
        <p:txBody>
          <a:bodyPr spcFirstLastPara="1" wrap="square" lIns="68575" tIns="34275" rIns="68575" bIns="34275" anchor="t" anchorCtr="0">
            <a:noAutofit/>
          </a:bodyPr>
          <a:lstStyle/>
          <a:p>
            <a:pPr marL="400050" marR="0" lvl="0" indent="-285750" algn="l" rtl="0">
              <a:lnSpc>
                <a:spcPct val="100000"/>
              </a:lnSpc>
              <a:spcBef>
                <a:spcPts val="0"/>
              </a:spcBef>
              <a:spcAft>
                <a:spcPts val="0"/>
              </a:spcAft>
              <a:buClr>
                <a:srgbClr val="FFFFFF"/>
              </a:buClr>
              <a:buSzPts val="1800"/>
              <a:buFont typeface="Wingdings" pitchFamily="2" charset="2"/>
              <a:buChar char="Ø"/>
            </a:pPr>
            <a:r>
              <a:rPr lang="en" sz="1800" b="1" dirty="0">
                <a:solidFill>
                  <a:srgbClr val="FFFFFF"/>
                </a:solidFill>
                <a:latin typeface="Calibri"/>
                <a:ea typeface="Calibri"/>
                <a:cs typeface="Calibri"/>
                <a:sym typeface="Calibri"/>
              </a:rPr>
              <a:t>Able to talk to family about feelings.</a:t>
            </a:r>
          </a:p>
          <a:p>
            <a:pPr marL="400050" marR="0" lvl="0" indent="-285750" algn="l" rtl="0">
              <a:lnSpc>
                <a:spcPct val="100000"/>
              </a:lnSpc>
              <a:spcBef>
                <a:spcPts val="0"/>
              </a:spcBef>
              <a:spcAft>
                <a:spcPts val="0"/>
              </a:spcAft>
              <a:buClr>
                <a:srgbClr val="FFFFFF"/>
              </a:buClr>
              <a:buSzPts val="1800"/>
              <a:buFont typeface="Wingdings" pitchFamily="2" charset="2"/>
              <a:buChar char="Ø"/>
            </a:pPr>
            <a:r>
              <a:rPr lang="en" sz="1800" b="1" dirty="0">
                <a:solidFill>
                  <a:srgbClr val="FFFFFF"/>
                </a:solidFill>
                <a:latin typeface="Calibri"/>
                <a:ea typeface="Calibri"/>
                <a:cs typeface="Calibri"/>
                <a:sym typeface="Calibri"/>
              </a:rPr>
              <a:t>Family stood by you during hard times.</a:t>
            </a:r>
          </a:p>
          <a:p>
            <a:pPr marL="400050" marR="0" lvl="0" indent="-285750" algn="l" rtl="0">
              <a:lnSpc>
                <a:spcPct val="100000"/>
              </a:lnSpc>
              <a:spcBef>
                <a:spcPts val="0"/>
              </a:spcBef>
              <a:spcAft>
                <a:spcPts val="0"/>
              </a:spcAft>
              <a:buClr>
                <a:srgbClr val="FFFFFF"/>
              </a:buClr>
              <a:buSzPts val="1800"/>
              <a:buFont typeface="Wingdings" pitchFamily="2" charset="2"/>
              <a:buChar char="Ø"/>
            </a:pPr>
            <a:r>
              <a:rPr lang="en" sz="1800" b="1" dirty="0">
                <a:solidFill>
                  <a:srgbClr val="FFFFFF"/>
                </a:solidFill>
                <a:latin typeface="Calibri"/>
                <a:ea typeface="Calibri"/>
                <a:cs typeface="Calibri"/>
                <a:sym typeface="Calibri"/>
              </a:rPr>
              <a:t>Participated in community traditions.</a:t>
            </a:r>
          </a:p>
          <a:p>
            <a:pPr marL="400050" marR="0" lvl="0" indent="-285750" algn="l" rtl="0">
              <a:lnSpc>
                <a:spcPct val="100000"/>
              </a:lnSpc>
              <a:spcBef>
                <a:spcPts val="0"/>
              </a:spcBef>
              <a:spcAft>
                <a:spcPts val="0"/>
              </a:spcAft>
              <a:buClr>
                <a:srgbClr val="FFFFFF"/>
              </a:buClr>
              <a:buSzPts val="1800"/>
              <a:buFont typeface="Wingdings" pitchFamily="2" charset="2"/>
              <a:buChar char="Ø"/>
            </a:pPr>
            <a:r>
              <a:rPr lang="en" sz="1800" b="1" dirty="0">
                <a:solidFill>
                  <a:srgbClr val="FFFFFF"/>
                </a:solidFill>
                <a:latin typeface="Calibri"/>
                <a:ea typeface="Calibri"/>
                <a:cs typeface="Calibri"/>
                <a:sym typeface="Calibri"/>
              </a:rPr>
              <a:t>Felt a sense of belonging in high school.</a:t>
            </a:r>
            <a:endParaRPr sz="1800" b="1" dirty="0">
              <a:solidFill>
                <a:srgbClr val="FFFFFF"/>
              </a:solidFill>
              <a:latin typeface="Calibri"/>
              <a:ea typeface="Calibri"/>
              <a:cs typeface="Calibri"/>
              <a:sym typeface="Calibri"/>
            </a:endParaRPr>
          </a:p>
          <a:p>
            <a:pPr marL="400050" marR="0" lvl="0" indent="-285750" algn="l" rtl="0">
              <a:lnSpc>
                <a:spcPct val="90000"/>
              </a:lnSpc>
              <a:spcBef>
                <a:spcPts val="0"/>
              </a:spcBef>
              <a:spcAft>
                <a:spcPts val="0"/>
              </a:spcAft>
              <a:buClr>
                <a:srgbClr val="FFFFFF"/>
              </a:buClr>
              <a:buSzPts val="1800"/>
              <a:buFont typeface="Wingdings" pitchFamily="2" charset="2"/>
              <a:buChar char="Ø"/>
            </a:pPr>
            <a:r>
              <a:rPr lang="en" sz="1800" b="1" dirty="0">
                <a:solidFill>
                  <a:srgbClr val="FFFFFF"/>
                </a:solidFill>
                <a:latin typeface="Calibri"/>
                <a:ea typeface="Calibri"/>
                <a:cs typeface="Calibri"/>
                <a:sym typeface="Calibri"/>
              </a:rPr>
              <a:t>Felt supported by friends.</a:t>
            </a:r>
            <a:endParaRPr sz="1800" b="1" dirty="0">
              <a:solidFill>
                <a:srgbClr val="FFFFFF"/>
              </a:solidFill>
              <a:latin typeface="Calibri"/>
              <a:ea typeface="Calibri"/>
              <a:cs typeface="Calibri"/>
              <a:sym typeface="Calibri"/>
            </a:endParaRPr>
          </a:p>
          <a:p>
            <a:pPr marL="400050" marR="0" lvl="0" indent="-285750" algn="l" rtl="0">
              <a:lnSpc>
                <a:spcPct val="90000"/>
              </a:lnSpc>
              <a:spcBef>
                <a:spcPts val="0"/>
              </a:spcBef>
              <a:spcAft>
                <a:spcPts val="0"/>
              </a:spcAft>
              <a:buClr>
                <a:srgbClr val="FFFFFF"/>
              </a:buClr>
              <a:buSzPts val="1800"/>
              <a:buFont typeface="Wingdings" pitchFamily="2" charset="2"/>
              <a:buChar char="Ø"/>
            </a:pPr>
            <a:r>
              <a:rPr lang="en" sz="1800" b="1" dirty="0">
                <a:solidFill>
                  <a:srgbClr val="FFFFFF"/>
                </a:solidFill>
                <a:latin typeface="Calibri"/>
                <a:ea typeface="Calibri"/>
                <a:cs typeface="Calibri"/>
                <a:sym typeface="Calibri"/>
              </a:rPr>
              <a:t>2 adults (not parents) who took interest in you.</a:t>
            </a:r>
            <a:endParaRPr sz="1800" b="1" dirty="0">
              <a:solidFill>
                <a:srgbClr val="FFFFFF"/>
              </a:solidFill>
              <a:latin typeface="Calibri"/>
              <a:ea typeface="Calibri"/>
              <a:cs typeface="Calibri"/>
              <a:sym typeface="Calibri"/>
            </a:endParaRPr>
          </a:p>
          <a:p>
            <a:pPr marL="400050" marR="0" lvl="0" indent="-285750" algn="l" rtl="0">
              <a:lnSpc>
                <a:spcPct val="90000"/>
              </a:lnSpc>
              <a:spcBef>
                <a:spcPts val="0"/>
              </a:spcBef>
              <a:spcAft>
                <a:spcPts val="0"/>
              </a:spcAft>
              <a:buClr>
                <a:srgbClr val="FFFFFF"/>
              </a:buClr>
              <a:buSzPts val="1800"/>
              <a:buFont typeface="Wingdings" pitchFamily="2" charset="2"/>
              <a:buChar char="Ø"/>
            </a:pPr>
            <a:r>
              <a:rPr lang="en" sz="1800" b="1" dirty="0">
                <a:solidFill>
                  <a:srgbClr val="FFFFFF"/>
                </a:solidFill>
                <a:latin typeface="Calibri"/>
                <a:ea typeface="Calibri"/>
                <a:cs typeface="Calibri"/>
                <a:sym typeface="Calibri"/>
              </a:rPr>
              <a:t>Felt safe, protected by adult in home.</a:t>
            </a:r>
            <a:endParaRPr sz="1800" b="1" dirty="0">
              <a:solidFill>
                <a:srgbClr val="FFFFFF"/>
              </a:solidFill>
              <a:latin typeface="Calibri"/>
              <a:ea typeface="Calibri"/>
              <a:cs typeface="Calibri"/>
              <a:sym typeface="Calibri"/>
            </a:endParaRPr>
          </a:p>
        </p:txBody>
      </p:sp>
      <p:cxnSp>
        <p:nvCxnSpPr>
          <p:cNvPr id="84" name="Google Shape;84;p16"/>
          <p:cNvCxnSpPr/>
          <p:nvPr/>
        </p:nvCxnSpPr>
        <p:spPr>
          <a:xfrm>
            <a:off x="6222475" y="3208275"/>
            <a:ext cx="0" cy="1176300"/>
          </a:xfrm>
          <a:prstGeom prst="straightConnector1">
            <a:avLst/>
          </a:prstGeom>
          <a:noFill/>
          <a:ln w="9525" cap="flat" cmpd="sng">
            <a:solidFill>
              <a:srgbClr val="FFFFFF"/>
            </a:solidFill>
            <a:prstDash val="solid"/>
            <a:round/>
            <a:headEnd type="none" w="sm" len="sm"/>
            <a:tailEnd type="none" w="sm" len="sm"/>
          </a:ln>
        </p:spPr>
      </p:cxnSp>
      <p:pic>
        <p:nvPicPr>
          <p:cNvPr id="87" name="Google Shape;87;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59550" y="4181650"/>
            <a:ext cx="2618750" cy="849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3" cstate="email">
            <a:alphaModFix/>
            <a:extLst>
              <a:ext uri="{28A0092B-C50C-407E-A947-70E740481C1C}">
                <a14:useLocalDpi xmlns:a14="http://schemas.microsoft.com/office/drawing/2010/main"/>
              </a:ext>
            </a:extLst>
          </a:blip>
          <a:srcRect t="6354" b="6362"/>
          <a:stretch/>
        </p:blipFill>
        <p:spPr>
          <a:xfrm>
            <a:off x="0" y="0"/>
            <a:ext cx="9144000" cy="5143499"/>
          </a:xfrm>
          <a:prstGeom prst="rect">
            <a:avLst/>
          </a:prstGeom>
          <a:noFill/>
          <a:ln>
            <a:noFill/>
          </a:ln>
        </p:spPr>
      </p:pic>
      <p:sp>
        <p:nvSpPr>
          <p:cNvPr id="94" name="Google Shape;94;p17"/>
          <p:cNvSpPr/>
          <p:nvPr/>
        </p:nvSpPr>
        <p:spPr>
          <a:xfrm>
            <a:off x="0" y="416092"/>
            <a:ext cx="9144000" cy="5143500"/>
          </a:xfrm>
          <a:prstGeom prst="rect">
            <a:avLst/>
          </a:prstGeom>
          <a:solidFill>
            <a:srgbClr val="2F6DA1">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7"/>
          <p:cNvSpPr txBox="1"/>
          <p:nvPr/>
        </p:nvSpPr>
        <p:spPr>
          <a:xfrm>
            <a:off x="645775" y="1908229"/>
            <a:ext cx="6136200" cy="240862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dirty="0">
                <a:solidFill>
                  <a:srgbClr val="FFFFFF"/>
                </a:solidFill>
                <a:latin typeface="Calibri"/>
                <a:ea typeface="Calibri"/>
                <a:cs typeface="Calibri"/>
                <a:sym typeface="Calibri"/>
              </a:rPr>
              <a:t>High ACEs. </a:t>
            </a:r>
            <a:r>
              <a:rPr lang="en" sz="2800" b="1" dirty="0">
                <a:solidFill>
                  <a:srgbClr val="FFFFFF"/>
                </a:solidFill>
                <a:latin typeface="Calibri"/>
                <a:ea typeface="Calibri"/>
                <a:cs typeface="Calibri"/>
                <a:sym typeface="Calibri"/>
              </a:rPr>
              <a:t>You’re not doomed.</a:t>
            </a:r>
            <a:endParaRPr sz="2800" b="1" dirty="0">
              <a:solidFill>
                <a:srgbClr val="FFFFFF"/>
              </a:solidFill>
              <a:latin typeface="Calibri"/>
              <a:ea typeface="Calibri"/>
              <a:cs typeface="Calibri"/>
              <a:sym typeface="Calibri"/>
            </a:endParaRPr>
          </a:p>
          <a:p>
            <a:pPr marL="0" marR="0" lvl="0" indent="0" algn="l" rtl="0">
              <a:lnSpc>
                <a:spcPct val="100000"/>
              </a:lnSpc>
              <a:spcBef>
                <a:spcPts val="88"/>
              </a:spcBef>
              <a:spcAft>
                <a:spcPts val="88"/>
              </a:spcAft>
              <a:buClr>
                <a:srgbClr val="000000"/>
              </a:buClr>
              <a:buSzPts val="3600"/>
              <a:buFont typeface="Arial"/>
              <a:buNone/>
            </a:pPr>
            <a:endParaRPr lang="en" sz="3600" b="1" dirty="0">
              <a:solidFill>
                <a:srgbClr val="FFFFFF"/>
              </a:solidFill>
              <a:latin typeface="Calibri"/>
              <a:ea typeface="Calibri"/>
              <a:cs typeface="Calibri"/>
              <a:sym typeface="Calibri"/>
            </a:endParaRPr>
          </a:p>
          <a:p>
            <a:pPr marL="0" marR="0" lvl="0" indent="0" algn="l" rtl="0">
              <a:lnSpc>
                <a:spcPct val="100000"/>
              </a:lnSpc>
              <a:spcBef>
                <a:spcPts val="88"/>
              </a:spcBef>
              <a:spcAft>
                <a:spcPts val="88"/>
              </a:spcAft>
              <a:buClr>
                <a:srgbClr val="000000"/>
              </a:buClr>
              <a:buSzPts val="3600"/>
              <a:buFont typeface="Arial"/>
              <a:buNone/>
            </a:pPr>
            <a:r>
              <a:rPr lang="en" sz="3600" b="1" dirty="0">
                <a:solidFill>
                  <a:srgbClr val="FFFFFF"/>
                </a:solidFill>
                <a:latin typeface="Calibri"/>
                <a:ea typeface="Calibri"/>
                <a:cs typeface="Calibri"/>
                <a:sym typeface="Calibri"/>
              </a:rPr>
              <a:t>Low ACEs. </a:t>
            </a:r>
            <a:r>
              <a:rPr lang="en" sz="2800" b="1" dirty="0">
                <a:solidFill>
                  <a:srgbClr val="FFFFFF"/>
                </a:solidFill>
                <a:latin typeface="Calibri"/>
                <a:ea typeface="Calibri"/>
                <a:cs typeface="Calibri"/>
                <a:sym typeface="Calibri"/>
              </a:rPr>
              <a:t>You’re not in the clear.</a:t>
            </a:r>
          </a:p>
          <a:p>
            <a:pPr marL="0" marR="0" lvl="0" indent="0" algn="l" rtl="0">
              <a:lnSpc>
                <a:spcPct val="100000"/>
              </a:lnSpc>
              <a:spcBef>
                <a:spcPts val="88"/>
              </a:spcBef>
              <a:spcAft>
                <a:spcPts val="88"/>
              </a:spcAft>
              <a:buClr>
                <a:srgbClr val="000000"/>
              </a:buClr>
              <a:buSzPts val="3600"/>
              <a:buFont typeface="Arial"/>
              <a:buNone/>
            </a:pPr>
            <a:endParaRPr sz="3600" b="1" dirty="0">
              <a:solidFill>
                <a:srgbClr val="FFFFFF"/>
              </a:solidFill>
              <a:latin typeface="Calibri"/>
              <a:ea typeface="Calibri"/>
              <a:cs typeface="Calibri"/>
              <a:sym typeface="Calibri"/>
            </a:endParaRPr>
          </a:p>
        </p:txBody>
      </p:sp>
      <p:sp>
        <p:nvSpPr>
          <p:cNvPr id="96" name="Google Shape;96;p17"/>
          <p:cNvSpPr txBox="1"/>
          <p:nvPr/>
        </p:nvSpPr>
        <p:spPr>
          <a:xfrm>
            <a:off x="645775" y="3583663"/>
            <a:ext cx="5576700" cy="1314300"/>
          </a:xfrm>
          <a:prstGeom prst="rect">
            <a:avLst/>
          </a:prstGeom>
          <a:noFill/>
          <a:ln>
            <a:noFill/>
          </a:ln>
        </p:spPr>
        <p:txBody>
          <a:bodyPr spcFirstLastPara="1" wrap="square" lIns="68575" tIns="34275" rIns="68575" bIns="34275" anchor="t" anchorCtr="0">
            <a:noAutofit/>
          </a:bodyPr>
          <a:lstStyle/>
          <a:p>
            <a:pPr marL="114300" marR="0" lvl="0" algn="l" rtl="0">
              <a:lnSpc>
                <a:spcPct val="100000"/>
              </a:lnSpc>
              <a:spcBef>
                <a:spcPts val="0"/>
              </a:spcBef>
              <a:spcAft>
                <a:spcPts val="0"/>
              </a:spcAft>
              <a:buClr>
                <a:srgbClr val="FFFFFF"/>
              </a:buClr>
              <a:buSzPts val="1800"/>
            </a:pPr>
            <a:endParaRPr sz="1800" b="1" i="0" u="none" strike="noStrike" cap="none" dirty="0">
              <a:solidFill>
                <a:srgbClr val="FFFFFF"/>
              </a:solidFill>
              <a:latin typeface="Calibri"/>
              <a:ea typeface="Calibri"/>
              <a:cs typeface="Calibri"/>
              <a:sym typeface="Calibri"/>
            </a:endParaRPr>
          </a:p>
        </p:txBody>
      </p:sp>
      <p:sp>
        <p:nvSpPr>
          <p:cNvPr id="99" name="Google Shape;99;p17"/>
          <p:cNvSpPr txBox="1">
            <a:spLocks noGrp="1"/>
          </p:cNvSpPr>
          <p:nvPr>
            <p:ph type="subTitle" idx="4294967295"/>
          </p:nvPr>
        </p:nvSpPr>
        <p:spPr>
          <a:xfrm>
            <a:off x="323350" y="0"/>
            <a:ext cx="1568400" cy="6780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1" i="0" u="none" strike="noStrike" cap="none" dirty="0">
              <a:solidFill>
                <a:srgbClr val="FFFFFF"/>
              </a:solidFill>
              <a:latin typeface="Calibri"/>
              <a:ea typeface="Calibri"/>
              <a:cs typeface="Calibri"/>
              <a:sym typeface="Calibri"/>
            </a:endParaRPr>
          </a:p>
        </p:txBody>
      </p:sp>
      <p:pic>
        <p:nvPicPr>
          <p:cNvPr id="100" name="Google Shape;100;p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59550" y="4181650"/>
            <a:ext cx="2618750" cy="849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8"/>
          <p:cNvPicPr preferRelativeResize="0"/>
          <p:nvPr/>
        </p:nvPicPr>
        <p:blipFill rotWithShape="1">
          <a:blip r:embed="rId3" cstate="email">
            <a:alphaModFix/>
            <a:extLst>
              <a:ext uri="{28A0092B-C50C-407E-A947-70E740481C1C}">
                <a14:useLocalDpi xmlns:a14="http://schemas.microsoft.com/office/drawing/2010/main"/>
              </a:ext>
            </a:extLst>
          </a:blip>
          <a:srcRect t="6354" b="6362"/>
          <a:stretch/>
        </p:blipFill>
        <p:spPr>
          <a:xfrm>
            <a:off x="0" y="0"/>
            <a:ext cx="9144000" cy="5143499"/>
          </a:xfrm>
          <a:prstGeom prst="rect">
            <a:avLst/>
          </a:prstGeom>
          <a:noFill/>
          <a:ln>
            <a:noFill/>
          </a:ln>
        </p:spPr>
      </p:pic>
      <p:sp>
        <p:nvSpPr>
          <p:cNvPr id="107" name="Google Shape;107;p18"/>
          <p:cNvSpPr/>
          <p:nvPr/>
        </p:nvSpPr>
        <p:spPr>
          <a:xfrm>
            <a:off x="0" y="0"/>
            <a:ext cx="9144000" cy="5143500"/>
          </a:xfrm>
          <a:prstGeom prst="rect">
            <a:avLst/>
          </a:prstGeom>
          <a:solidFill>
            <a:srgbClr val="2F6DA1">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txBox="1"/>
          <p:nvPr/>
        </p:nvSpPr>
        <p:spPr>
          <a:xfrm>
            <a:off x="722950" y="1152725"/>
            <a:ext cx="6136200" cy="1233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88"/>
              </a:spcAft>
              <a:buClr>
                <a:srgbClr val="000000"/>
              </a:buClr>
              <a:buSzPts val="3600"/>
              <a:buFont typeface="Arial"/>
              <a:buNone/>
            </a:pPr>
            <a:r>
              <a:rPr lang="en" sz="3600" b="1">
                <a:solidFill>
                  <a:srgbClr val="FFFFFF"/>
                </a:solidFill>
                <a:latin typeface="Calibri"/>
                <a:ea typeface="Calibri"/>
                <a:cs typeface="Calibri"/>
                <a:sym typeface="Calibri"/>
              </a:rPr>
              <a:t>The paradox of PACEs. </a:t>
            </a:r>
            <a:endParaRPr sz="3600" b="1" i="0" u="none" strike="noStrike" cap="none">
              <a:solidFill>
                <a:srgbClr val="FFFFFF"/>
              </a:solidFill>
              <a:latin typeface="Calibri"/>
              <a:ea typeface="Calibri"/>
              <a:cs typeface="Calibri"/>
              <a:sym typeface="Calibri"/>
            </a:endParaRPr>
          </a:p>
        </p:txBody>
      </p:sp>
      <p:sp>
        <p:nvSpPr>
          <p:cNvPr id="109" name="Google Shape;109;p18"/>
          <p:cNvSpPr txBox="1"/>
          <p:nvPr/>
        </p:nvSpPr>
        <p:spPr>
          <a:xfrm>
            <a:off x="594075" y="1844842"/>
            <a:ext cx="5576700" cy="2695073"/>
          </a:xfrm>
          <a:prstGeom prst="rect">
            <a:avLst/>
          </a:prstGeom>
          <a:noFill/>
          <a:ln>
            <a:noFill/>
          </a:ln>
        </p:spPr>
        <p:txBody>
          <a:bodyPr spcFirstLastPara="1" wrap="square" lIns="68575" tIns="34275" rIns="68575" bIns="34275" anchor="t" anchorCtr="0">
            <a:noAutofit/>
          </a:bodyPr>
          <a:lstStyle/>
          <a:p>
            <a:pPr marL="457200" marR="0" lvl="0" indent="-342900" algn="l" rtl="0">
              <a:lnSpc>
                <a:spcPct val="100000"/>
              </a:lnSpc>
              <a:spcBef>
                <a:spcPts val="0"/>
              </a:spcBef>
              <a:spcAft>
                <a:spcPts val="0"/>
              </a:spcAft>
              <a:buClr>
                <a:srgbClr val="FFFFFF"/>
              </a:buClr>
              <a:buSzPts val="1800"/>
              <a:buFont typeface="Calibri"/>
              <a:buChar char="●"/>
            </a:pPr>
            <a:endParaRPr lang="en" sz="1800" b="1" dirty="0">
              <a:solidFill>
                <a:srgbClr val="FFFFFF"/>
              </a:solidFill>
              <a:latin typeface="Calibri"/>
              <a:ea typeface="Calibri"/>
              <a:cs typeface="Calibri"/>
              <a:sym typeface="Calibri"/>
            </a:endParaRPr>
          </a:p>
          <a:p>
            <a:pPr marL="400050" marR="0" lvl="0" indent="-285750" algn="l" rtl="0">
              <a:lnSpc>
                <a:spcPct val="100000"/>
              </a:lnSpc>
              <a:spcBef>
                <a:spcPts val="0"/>
              </a:spcBef>
              <a:spcAft>
                <a:spcPts val="0"/>
              </a:spcAft>
              <a:buClr>
                <a:srgbClr val="FFFFFF"/>
              </a:buClr>
              <a:buSzPts val="1800"/>
              <a:buFont typeface="Arial" panose="020B0604020202020204" pitchFamily="34" charset="0"/>
              <a:buChar char="•"/>
            </a:pPr>
            <a:r>
              <a:rPr lang="en" sz="1800" b="1" dirty="0">
                <a:solidFill>
                  <a:srgbClr val="FFFFFF"/>
                </a:solidFill>
                <a:latin typeface="Calibri"/>
                <a:ea typeface="Calibri"/>
                <a:cs typeface="Calibri"/>
                <a:sym typeface="Calibri"/>
              </a:rPr>
              <a:t>The more PCEs, the better. But embrace all the ACEs and PCEs in your life.</a:t>
            </a:r>
            <a:br>
              <a:rPr lang="en" sz="1800" b="1" dirty="0">
                <a:solidFill>
                  <a:srgbClr val="FFFFFF"/>
                </a:solidFill>
                <a:latin typeface="Calibri"/>
                <a:ea typeface="Calibri"/>
                <a:cs typeface="Calibri"/>
                <a:sym typeface="Calibri"/>
              </a:rPr>
            </a:br>
            <a:endParaRPr lang="en" sz="1800" b="1" dirty="0">
              <a:solidFill>
                <a:srgbClr val="FFFFFF"/>
              </a:solidFill>
              <a:latin typeface="Calibri"/>
              <a:ea typeface="Calibri"/>
              <a:cs typeface="Calibri"/>
              <a:sym typeface="Calibri"/>
            </a:endParaRPr>
          </a:p>
          <a:p>
            <a:pPr marL="400050" marR="0" lvl="0" indent="-285750" algn="l" rtl="0">
              <a:lnSpc>
                <a:spcPct val="100000"/>
              </a:lnSpc>
              <a:spcBef>
                <a:spcPts val="0"/>
              </a:spcBef>
              <a:spcAft>
                <a:spcPts val="0"/>
              </a:spcAft>
              <a:buClr>
                <a:srgbClr val="FFFFFF"/>
              </a:buClr>
              <a:buSzPts val="1800"/>
              <a:buFont typeface="Arial" panose="020B0604020202020204" pitchFamily="34" charset="0"/>
              <a:buChar char="•"/>
            </a:pPr>
            <a:r>
              <a:rPr lang="en" sz="1800" b="1" dirty="0">
                <a:solidFill>
                  <a:srgbClr val="FFFFFF"/>
                </a:solidFill>
                <a:latin typeface="Calibri"/>
                <a:ea typeface="Calibri"/>
                <a:cs typeface="Calibri"/>
                <a:sym typeface="Calibri"/>
              </a:rPr>
              <a:t>People who resist negative emotions are more likely to experience mental health problems.</a:t>
            </a:r>
            <a:endParaRPr sz="1800" b="1" i="0" u="none" strike="noStrike" cap="none" dirty="0">
              <a:solidFill>
                <a:srgbClr val="FFFFFF"/>
              </a:solidFill>
              <a:latin typeface="Calibri"/>
              <a:ea typeface="Calibri"/>
              <a:cs typeface="Calibri"/>
              <a:sym typeface="Calibri"/>
            </a:endParaRPr>
          </a:p>
          <a:p>
            <a:pPr marL="400050" marR="0" lvl="0" indent="-285750" algn="l" rtl="0">
              <a:lnSpc>
                <a:spcPct val="90000"/>
              </a:lnSpc>
              <a:spcBef>
                <a:spcPts val="1200"/>
              </a:spcBef>
              <a:spcAft>
                <a:spcPts val="0"/>
              </a:spcAft>
              <a:buClr>
                <a:srgbClr val="FFFFFF"/>
              </a:buClr>
              <a:buSzPts val="1800"/>
              <a:buFont typeface="Arial" panose="020B0604020202020204" pitchFamily="34" charset="0"/>
              <a:buChar char="•"/>
            </a:pPr>
            <a:r>
              <a:rPr lang="en" sz="1800" b="1" dirty="0">
                <a:solidFill>
                  <a:srgbClr val="FFFFFF"/>
                </a:solidFill>
                <a:latin typeface="Calibri"/>
                <a:ea typeface="Calibri"/>
                <a:cs typeface="Calibri"/>
                <a:sym typeface="Calibri"/>
              </a:rPr>
              <a:t>People who accept their negative feelings and experiences show higher levels of well being and mental health.</a:t>
            </a:r>
            <a:endParaRPr sz="1800" b="1" i="0" u="none" strike="noStrike" cap="none" dirty="0">
              <a:solidFill>
                <a:srgbClr val="FFFFFF"/>
              </a:solidFill>
              <a:latin typeface="Calibri"/>
              <a:ea typeface="Calibri"/>
              <a:cs typeface="Calibri"/>
              <a:sym typeface="Calibri"/>
            </a:endParaRPr>
          </a:p>
        </p:txBody>
      </p:sp>
      <p:pic>
        <p:nvPicPr>
          <p:cNvPr id="113" name="Google Shape;113;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59550" y="4181650"/>
            <a:ext cx="2618750" cy="849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8476224"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8"/>
          <p:cNvPicPr preferRelativeResize="0"/>
          <p:nvPr/>
        </p:nvPicPr>
        <p:blipFill rotWithShape="1">
          <a:blip r:embed="rId3" cstate="email">
            <a:alphaModFix/>
            <a:extLst>
              <a:ext uri="{28A0092B-C50C-407E-A947-70E740481C1C}">
                <a14:useLocalDpi xmlns:a14="http://schemas.microsoft.com/office/drawing/2010/main"/>
              </a:ext>
            </a:extLst>
          </a:blip>
          <a:srcRect t="6354" b="6362"/>
          <a:stretch/>
        </p:blipFill>
        <p:spPr>
          <a:xfrm>
            <a:off x="0" y="0"/>
            <a:ext cx="9144000" cy="5143499"/>
          </a:xfrm>
          <a:prstGeom prst="rect">
            <a:avLst/>
          </a:prstGeom>
          <a:noFill/>
          <a:ln>
            <a:noFill/>
          </a:ln>
        </p:spPr>
      </p:pic>
      <p:sp>
        <p:nvSpPr>
          <p:cNvPr id="107" name="Google Shape;107;p18"/>
          <p:cNvSpPr/>
          <p:nvPr/>
        </p:nvSpPr>
        <p:spPr>
          <a:xfrm>
            <a:off x="0" y="0"/>
            <a:ext cx="9144000" cy="5143500"/>
          </a:xfrm>
          <a:prstGeom prst="rect">
            <a:avLst/>
          </a:prstGeom>
          <a:solidFill>
            <a:srgbClr val="2F6DA1">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txBox="1"/>
          <p:nvPr/>
        </p:nvSpPr>
        <p:spPr>
          <a:xfrm>
            <a:off x="722950" y="1152725"/>
            <a:ext cx="6136200" cy="273355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88"/>
              </a:spcAft>
              <a:buClr>
                <a:srgbClr val="000000"/>
              </a:buClr>
              <a:buSzPts val="3600"/>
              <a:buFont typeface="Arial"/>
              <a:buNone/>
            </a:pPr>
            <a:r>
              <a:rPr lang="en" sz="3600" b="1" i="0" u="none" strike="noStrike" cap="none" dirty="0">
                <a:solidFill>
                  <a:srgbClr val="FFFFFF"/>
                </a:solidFill>
                <a:latin typeface="Calibri"/>
                <a:ea typeface="Calibri"/>
                <a:cs typeface="Calibri"/>
                <a:sym typeface="Calibri"/>
              </a:rPr>
              <a:t>Blame, shame and punishment</a:t>
            </a:r>
          </a:p>
          <a:p>
            <a:pPr marL="0" marR="0" lvl="0" indent="0" algn="l" rtl="0">
              <a:lnSpc>
                <a:spcPct val="100000"/>
              </a:lnSpc>
              <a:spcBef>
                <a:spcPts val="0"/>
              </a:spcBef>
              <a:spcAft>
                <a:spcPts val="88"/>
              </a:spcAft>
              <a:buClr>
                <a:srgbClr val="000000"/>
              </a:buClr>
              <a:buSzPts val="3600"/>
              <a:buFont typeface="Arial"/>
              <a:buNone/>
            </a:pPr>
            <a:endParaRPr lang="en-US" sz="3600" b="1" dirty="0">
              <a:solidFill>
                <a:srgbClr val="FFFFFF"/>
              </a:solidFill>
              <a:latin typeface="Calibri"/>
              <a:ea typeface="Calibri"/>
              <a:cs typeface="Calibri"/>
              <a:sym typeface="Calibri"/>
            </a:endParaRPr>
          </a:p>
          <a:p>
            <a:pPr marL="0" marR="0" lvl="0" indent="0" algn="l" rtl="0">
              <a:lnSpc>
                <a:spcPct val="100000"/>
              </a:lnSpc>
              <a:spcBef>
                <a:spcPts val="0"/>
              </a:spcBef>
              <a:spcAft>
                <a:spcPts val="88"/>
              </a:spcAft>
              <a:buClr>
                <a:srgbClr val="000000"/>
              </a:buClr>
              <a:buSzPts val="3600"/>
              <a:buFont typeface="Arial"/>
              <a:buNone/>
            </a:pPr>
            <a:r>
              <a:rPr lang="en-US" sz="3600" b="1" dirty="0">
                <a:solidFill>
                  <a:srgbClr val="FFFFFF"/>
                </a:solidFill>
                <a:latin typeface="Calibri"/>
                <a:ea typeface="Calibri"/>
                <a:cs typeface="Calibri"/>
                <a:sym typeface="Calibri"/>
              </a:rPr>
              <a:t>t</a:t>
            </a:r>
            <a:r>
              <a:rPr lang="en-US" sz="3600" b="1" i="0" u="none" strike="noStrike" cap="none" dirty="0">
                <a:solidFill>
                  <a:srgbClr val="FFFFFF"/>
                </a:solidFill>
                <a:latin typeface="Calibri"/>
                <a:ea typeface="Calibri"/>
                <a:cs typeface="Calibri"/>
                <a:sym typeface="Calibri"/>
              </a:rPr>
              <a:t>o understanding, </a:t>
            </a:r>
          </a:p>
          <a:p>
            <a:pPr marL="0" marR="0" lvl="0" indent="0" algn="l" rtl="0">
              <a:lnSpc>
                <a:spcPct val="100000"/>
              </a:lnSpc>
              <a:spcBef>
                <a:spcPts val="0"/>
              </a:spcBef>
              <a:spcAft>
                <a:spcPts val="88"/>
              </a:spcAft>
              <a:buClr>
                <a:srgbClr val="000000"/>
              </a:buClr>
              <a:buSzPts val="3600"/>
              <a:buFont typeface="Arial"/>
              <a:buNone/>
            </a:pPr>
            <a:r>
              <a:rPr lang="en-US" sz="3600" b="1" dirty="0">
                <a:solidFill>
                  <a:srgbClr val="FFFFFF"/>
                </a:solidFill>
                <a:latin typeface="Calibri"/>
                <a:ea typeface="Calibri"/>
                <a:cs typeface="Calibri"/>
                <a:sym typeface="Calibri"/>
              </a:rPr>
              <a:t>	       nurturing, and healing</a:t>
            </a:r>
            <a:endParaRPr sz="3600" b="1" i="0" u="none" strike="noStrike" cap="none" dirty="0">
              <a:solidFill>
                <a:srgbClr val="FFFFFF"/>
              </a:solidFill>
              <a:latin typeface="Calibri"/>
              <a:ea typeface="Calibri"/>
              <a:cs typeface="Calibri"/>
              <a:sym typeface="Calibri"/>
            </a:endParaRPr>
          </a:p>
        </p:txBody>
      </p:sp>
      <p:pic>
        <p:nvPicPr>
          <p:cNvPr id="113" name="Google Shape;113;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59550" y="4181650"/>
            <a:ext cx="2618750" cy="849950"/>
          </a:xfrm>
          <a:prstGeom prst="rect">
            <a:avLst/>
          </a:prstGeom>
          <a:noFill/>
          <a:ln>
            <a:noFill/>
          </a:ln>
        </p:spPr>
      </p:pic>
    </p:spTree>
    <p:extLst>
      <p:ext uri="{BB962C8B-B14F-4D97-AF65-F5344CB8AC3E}">
        <p14:creationId xmlns:p14="http://schemas.microsoft.com/office/powerpoint/2010/main" val="1701905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9"/>
          <p:cNvSpPr/>
          <p:nvPr/>
        </p:nvSpPr>
        <p:spPr>
          <a:xfrm>
            <a:off x="0" y="1152525"/>
            <a:ext cx="9144000" cy="3360600"/>
          </a:xfrm>
          <a:prstGeom prst="rect">
            <a:avLst/>
          </a:prstGeom>
          <a:solidFill>
            <a:srgbClr val="CFE2F3">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7" name="Google Shape;367;p29"/>
          <p:cNvPicPr preferRelativeResize="0"/>
          <p:nvPr/>
        </p:nvPicPr>
        <p:blipFill rotWithShape="1">
          <a:blip r:embed="rId3" cstate="email">
            <a:alphaModFix/>
            <a:extLst>
              <a:ext uri="{28A0092B-C50C-407E-A947-70E740481C1C}">
                <a14:useLocalDpi xmlns:a14="http://schemas.microsoft.com/office/drawing/2010/main"/>
              </a:ext>
            </a:extLst>
          </a:blip>
          <a:srcRect t="-155942"/>
          <a:stretch/>
        </p:blipFill>
        <p:spPr>
          <a:xfrm rot="10800000">
            <a:off x="0" y="0"/>
            <a:ext cx="876300" cy="1152525"/>
          </a:xfrm>
          <a:prstGeom prst="rect">
            <a:avLst/>
          </a:prstGeom>
          <a:noFill/>
          <a:ln>
            <a:noFill/>
          </a:ln>
        </p:spPr>
      </p:pic>
      <p:sp>
        <p:nvSpPr>
          <p:cNvPr id="368" name="Google Shape;368;p29"/>
          <p:cNvSpPr txBox="1"/>
          <p:nvPr/>
        </p:nvSpPr>
        <p:spPr>
          <a:xfrm>
            <a:off x="616674" y="197625"/>
            <a:ext cx="5527452" cy="95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rgbClr val="33ABBF"/>
                </a:solidFill>
                <a:latin typeface="Calibri"/>
                <a:ea typeface="Calibri"/>
                <a:cs typeface="Calibri"/>
                <a:sym typeface="Calibri"/>
              </a:rPr>
              <a:t>Original ACE Study data vs </a:t>
            </a:r>
            <a:br>
              <a:rPr lang="en" sz="3000" dirty="0">
                <a:solidFill>
                  <a:srgbClr val="33ABBF"/>
                </a:solidFill>
                <a:latin typeface="Calibri"/>
                <a:ea typeface="Calibri"/>
                <a:cs typeface="Calibri"/>
                <a:sym typeface="Calibri"/>
              </a:rPr>
            </a:br>
            <a:r>
              <a:rPr lang="en" sz="3000" dirty="0">
                <a:solidFill>
                  <a:srgbClr val="33ABBF"/>
                </a:solidFill>
                <a:latin typeface="Calibri"/>
                <a:ea typeface="Calibri"/>
                <a:cs typeface="Calibri"/>
                <a:sym typeface="Calibri"/>
              </a:rPr>
              <a:t>Helping Professionals ACE survey</a:t>
            </a:r>
            <a:endParaRPr sz="3000" dirty="0">
              <a:solidFill>
                <a:srgbClr val="33ABBF"/>
              </a:solidFill>
              <a:latin typeface="Calibri"/>
              <a:ea typeface="Calibri"/>
              <a:cs typeface="Calibri"/>
              <a:sym typeface="Calibri"/>
            </a:endParaRPr>
          </a:p>
        </p:txBody>
      </p:sp>
      <p:pic>
        <p:nvPicPr>
          <p:cNvPr id="369" name="Google Shape;369;p29"/>
          <p:cNvPicPr preferRelativeResize="0"/>
          <p:nvPr/>
        </p:nvPicPr>
        <p:blipFill rotWithShape="1">
          <a:blip r:embed="rId4" cstate="email">
            <a:alphaModFix/>
            <a:extLst>
              <a:ext uri="{28A0092B-C50C-407E-A947-70E740481C1C}">
                <a14:useLocalDpi xmlns:a14="http://schemas.microsoft.com/office/drawing/2010/main"/>
              </a:ext>
            </a:extLst>
          </a:blip>
          <a:srcRect l="-2291"/>
          <a:stretch/>
        </p:blipFill>
        <p:spPr>
          <a:xfrm>
            <a:off x="151700" y="4439375"/>
            <a:ext cx="6449351" cy="704126"/>
          </a:xfrm>
          <a:prstGeom prst="rect">
            <a:avLst/>
          </a:prstGeom>
          <a:noFill/>
          <a:ln>
            <a:noFill/>
          </a:ln>
        </p:spPr>
      </p:pic>
      <p:pic>
        <p:nvPicPr>
          <p:cNvPr id="370" name="Google Shape;370;p29"/>
          <p:cNvPicPr preferRelativeResize="0"/>
          <p:nvPr/>
        </p:nvPicPr>
        <p:blipFill rotWithShape="1">
          <a:blip r:embed="rId5"/>
          <a:srcRect/>
          <a:stretch/>
        </p:blipFill>
        <p:spPr>
          <a:xfrm flipH="1">
            <a:off x="5284800" y="4513212"/>
            <a:ext cx="3859200" cy="630286"/>
          </a:xfrm>
          <a:prstGeom prst="rect">
            <a:avLst/>
          </a:prstGeom>
          <a:noFill/>
          <a:ln>
            <a:noFill/>
          </a:ln>
        </p:spPr>
      </p:pic>
      <p:pic>
        <p:nvPicPr>
          <p:cNvPr id="371" name="Google Shape;371;p29"/>
          <p:cNvPicPr preferRelativeResize="0"/>
          <p:nvPr/>
        </p:nvPicPr>
        <p:blipFill>
          <a:blip r:embed="rId6">
            <a:alphaModFix/>
          </a:blip>
          <a:stretch>
            <a:fillRect/>
          </a:stretch>
        </p:blipFill>
        <p:spPr>
          <a:xfrm>
            <a:off x="616675" y="1309850"/>
            <a:ext cx="3058308" cy="3046025"/>
          </a:xfrm>
          <a:prstGeom prst="rect">
            <a:avLst/>
          </a:prstGeom>
          <a:noFill/>
          <a:ln w="9525" cap="flat" cmpd="sng">
            <a:solidFill>
              <a:srgbClr val="D9D9D9"/>
            </a:solidFill>
            <a:prstDash val="solid"/>
            <a:round/>
            <a:headEnd type="none" w="sm" len="sm"/>
            <a:tailEnd type="none" w="sm" len="sm"/>
          </a:ln>
          <a:effectLst>
            <a:outerShdw blurRad="57150" dist="28575" dir="3840000" algn="bl" rotWithShape="0">
              <a:srgbClr val="B7B7B7">
                <a:alpha val="35000"/>
              </a:srgbClr>
            </a:outerShdw>
          </a:effectLst>
        </p:spPr>
      </p:pic>
      <p:sp>
        <p:nvSpPr>
          <p:cNvPr id="372" name="Google Shape;372;p29"/>
          <p:cNvSpPr txBox="1">
            <a:spLocks noGrp="1"/>
          </p:cNvSpPr>
          <p:nvPr>
            <p:ph type="body" idx="4294967295"/>
          </p:nvPr>
        </p:nvSpPr>
        <p:spPr>
          <a:xfrm>
            <a:off x="7140300" y="2878925"/>
            <a:ext cx="1503000" cy="5283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1400" i="1">
                <a:solidFill>
                  <a:srgbClr val="545454"/>
                </a:solidFill>
                <a:latin typeface="Calibri"/>
                <a:ea typeface="Calibri"/>
                <a:cs typeface="Calibri"/>
                <a:sym typeface="Calibri"/>
              </a:rPr>
              <a:t>Blue Ribbon Event May 2015</a:t>
            </a:r>
            <a:endParaRPr sz="1400">
              <a:solidFill>
                <a:srgbClr val="545454"/>
              </a:solidFill>
              <a:latin typeface="Calibri"/>
              <a:ea typeface="Calibri"/>
              <a:cs typeface="Calibri"/>
              <a:sym typeface="Calibri"/>
            </a:endParaRPr>
          </a:p>
        </p:txBody>
      </p:sp>
      <p:sp>
        <p:nvSpPr>
          <p:cNvPr id="373" name="Google Shape;373;p29"/>
          <p:cNvSpPr txBox="1"/>
          <p:nvPr/>
        </p:nvSpPr>
        <p:spPr>
          <a:xfrm>
            <a:off x="5790225" y="1207075"/>
            <a:ext cx="552600" cy="3249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endParaRPr sz="1200" b="1"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11%</a:t>
            </a:r>
            <a:endParaRPr sz="1200"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28%</a:t>
            </a:r>
            <a:endParaRPr sz="1200"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21%</a:t>
            </a:r>
            <a:endParaRPr sz="1200" dirty="0">
              <a:solidFill>
                <a:srgbClr val="545454"/>
              </a:solidFill>
              <a:latin typeface="Calibri"/>
              <a:ea typeface="Calibri"/>
              <a:cs typeface="Calibri"/>
              <a:sym typeface="Calibri"/>
            </a:endParaRPr>
          </a:p>
          <a:p>
            <a:pPr marL="0" lvl="0" indent="0" algn="r" rtl="0">
              <a:lnSpc>
                <a:spcPct val="115000"/>
              </a:lnSpc>
              <a:spcBef>
                <a:spcPts val="1200"/>
              </a:spcBef>
              <a:spcAft>
                <a:spcPts val="0"/>
              </a:spcAft>
              <a:buNone/>
            </a:pPr>
            <a:endParaRPr sz="1200" b="1"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15%</a:t>
            </a:r>
            <a:endParaRPr sz="1200"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10%</a:t>
            </a:r>
            <a:endParaRPr sz="1200" dirty="0">
              <a:solidFill>
                <a:srgbClr val="545454"/>
              </a:solidFill>
              <a:latin typeface="Calibri"/>
              <a:ea typeface="Calibri"/>
              <a:cs typeface="Calibri"/>
              <a:sym typeface="Calibri"/>
            </a:endParaRPr>
          </a:p>
          <a:p>
            <a:pPr marL="0" lvl="0" indent="0" algn="r" rtl="0">
              <a:lnSpc>
                <a:spcPct val="115000"/>
              </a:lnSpc>
              <a:spcBef>
                <a:spcPts val="1200"/>
              </a:spcBef>
              <a:spcAft>
                <a:spcPts val="0"/>
              </a:spcAft>
              <a:buNone/>
            </a:pPr>
            <a:endParaRPr sz="1200" b="1"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27%</a:t>
            </a:r>
            <a:endParaRPr sz="1200"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23%</a:t>
            </a:r>
            <a:endParaRPr sz="1200"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17%</a:t>
            </a:r>
            <a:endParaRPr sz="1200"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13%</a:t>
            </a:r>
            <a:endParaRPr sz="1200"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dirty="0">
                <a:solidFill>
                  <a:srgbClr val="545454"/>
                </a:solidFill>
                <a:latin typeface="Calibri"/>
                <a:ea typeface="Calibri"/>
                <a:cs typeface="Calibri"/>
                <a:sym typeface="Calibri"/>
              </a:rPr>
              <a:t>6%</a:t>
            </a:r>
            <a:endParaRPr sz="1200" dirty="0">
              <a:solidFill>
                <a:srgbClr val="545454"/>
              </a:solidFill>
              <a:latin typeface="Calibri"/>
              <a:ea typeface="Calibri"/>
              <a:cs typeface="Calibri"/>
              <a:sym typeface="Calibri"/>
            </a:endParaRPr>
          </a:p>
        </p:txBody>
      </p:sp>
      <p:sp>
        <p:nvSpPr>
          <p:cNvPr id="374" name="Google Shape;374;p29"/>
          <p:cNvSpPr txBox="1"/>
          <p:nvPr/>
        </p:nvSpPr>
        <p:spPr>
          <a:xfrm>
            <a:off x="3932575" y="1207075"/>
            <a:ext cx="1659900" cy="330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solidFill>
                  <a:srgbClr val="008CBA"/>
                </a:solidFill>
                <a:latin typeface="Calibri"/>
                <a:ea typeface="Calibri"/>
                <a:cs typeface="Calibri"/>
                <a:sym typeface="Calibri"/>
              </a:rPr>
              <a:t>Abuse</a:t>
            </a:r>
            <a:endParaRPr sz="1200" b="1" dirty="0">
              <a:solidFill>
                <a:srgbClr val="008CBA"/>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Psychological</a:t>
            </a:r>
            <a:endParaRPr sz="1200" dirty="0">
              <a:solidFill>
                <a:srgbClr val="545454"/>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Physical</a:t>
            </a:r>
            <a:endParaRPr sz="1200" dirty="0">
              <a:solidFill>
                <a:srgbClr val="545454"/>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Sexual</a:t>
            </a:r>
            <a:endParaRPr sz="1200" dirty="0">
              <a:solidFill>
                <a:srgbClr val="545454"/>
              </a:solidFill>
              <a:latin typeface="Calibri"/>
              <a:ea typeface="Calibri"/>
              <a:cs typeface="Calibri"/>
              <a:sym typeface="Calibri"/>
            </a:endParaRPr>
          </a:p>
          <a:p>
            <a:pPr marL="0" lvl="0" indent="0" algn="l" rtl="0">
              <a:lnSpc>
                <a:spcPct val="115000"/>
              </a:lnSpc>
              <a:spcBef>
                <a:spcPts val="1200"/>
              </a:spcBef>
              <a:spcAft>
                <a:spcPts val="0"/>
              </a:spcAft>
              <a:buNone/>
            </a:pPr>
            <a:r>
              <a:rPr lang="en" sz="1200" b="1" dirty="0">
                <a:solidFill>
                  <a:srgbClr val="008CBA"/>
                </a:solidFill>
                <a:latin typeface="Calibri"/>
                <a:ea typeface="Calibri"/>
                <a:cs typeface="Calibri"/>
                <a:sym typeface="Calibri"/>
              </a:rPr>
              <a:t>Neglect</a:t>
            </a:r>
            <a:endParaRPr sz="1200" b="1" dirty="0">
              <a:solidFill>
                <a:srgbClr val="008CBA"/>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Emotional</a:t>
            </a:r>
            <a:endParaRPr sz="1200" dirty="0">
              <a:solidFill>
                <a:srgbClr val="545454"/>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Physical</a:t>
            </a:r>
            <a:endParaRPr sz="1200" dirty="0">
              <a:solidFill>
                <a:srgbClr val="545454"/>
              </a:solidFill>
              <a:latin typeface="Calibri"/>
              <a:ea typeface="Calibri"/>
              <a:cs typeface="Calibri"/>
              <a:sym typeface="Calibri"/>
            </a:endParaRPr>
          </a:p>
          <a:p>
            <a:pPr marL="0" lvl="0" indent="0" algn="l" rtl="0">
              <a:lnSpc>
                <a:spcPct val="115000"/>
              </a:lnSpc>
              <a:spcBef>
                <a:spcPts val="1200"/>
              </a:spcBef>
              <a:spcAft>
                <a:spcPts val="0"/>
              </a:spcAft>
              <a:buNone/>
            </a:pPr>
            <a:r>
              <a:rPr lang="en" sz="1200" b="1" dirty="0">
                <a:solidFill>
                  <a:srgbClr val="008CBA"/>
                </a:solidFill>
                <a:latin typeface="Calibri"/>
                <a:ea typeface="Calibri"/>
                <a:cs typeface="Calibri"/>
                <a:sym typeface="Calibri"/>
              </a:rPr>
              <a:t>Household Dysfunction</a:t>
            </a:r>
            <a:endParaRPr sz="1200" b="1" dirty="0">
              <a:solidFill>
                <a:srgbClr val="008CBA"/>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Substance Abuse</a:t>
            </a:r>
            <a:endParaRPr sz="1200" dirty="0">
              <a:solidFill>
                <a:srgbClr val="545454"/>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Parent Absent</a:t>
            </a:r>
            <a:endParaRPr sz="1200" dirty="0">
              <a:solidFill>
                <a:srgbClr val="545454"/>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Mental Illness</a:t>
            </a:r>
            <a:endParaRPr sz="1200" dirty="0">
              <a:solidFill>
                <a:srgbClr val="545454"/>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Domestic Violence</a:t>
            </a:r>
            <a:endParaRPr sz="1200" dirty="0">
              <a:solidFill>
                <a:srgbClr val="545454"/>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rgbClr val="545454"/>
                </a:solidFill>
                <a:latin typeface="Calibri"/>
                <a:ea typeface="Calibri"/>
                <a:cs typeface="Calibri"/>
                <a:sym typeface="Calibri"/>
              </a:rPr>
              <a:t>Criminal Behavior</a:t>
            </a:r>
            <a:endParaRPr sz="1200" dirty="0">
              <a:solidFill>
                <a:srgbClr val="545454"/>
              </a:solidFill>
              <a:latin typeface="Calibri"/>
              <a:ea typeface="Calibri"/>
              <a:cs typeface="Calibri"/>
              <a:sym typeface="Calibri"/>
            </a:endParaRPr>
          </a:p>
        </p:txBody>
      </p:sp>
      <p:sp>
        <p:nvSpPr>
          <p:cNvPr id="375" name="Google Shape;375;p29"/>
          <p:cNvSpPr txBox="1"/>
          <p:nvPr/>
        </p:nvSpPr>
        <p:spPr>
          <a:xfrm>
            <a:off x="7121575" y="3460900"/>
            <a:ext cx="1659900" cy="588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Font typeface="Calibri"/>
              <a:buNone/>
            </a:pPr>
            <a:r>
              <a:rPr lang="en" sz="1000" i="1" u="none" strike="noStrike" cap="none">
                <a:solidFill>
                  <a:schemeClr val="dk1"/>
                </a:solidFill>
                <a:latin typeface="Calibri"/>
                <a:ea typeface="Calibri"/>
                <a:cs typeface="Calibri"/>
                <a:sym typeface="Calibri"/>
              </a:rPr>
              <a:t>Prevalence ACE Study (1998) VS professionals working to prevent child abuse (2015)</a:t>
            </a:r>
            <a:endParaRPr sz="1000" i="1">
              <a:latin typeface="Calibri"/>
              <a:ea typeface="Calibri"/>
              <a:cs typeface="Calibri"/>
              <a:sym typeface="Calibri"/>
            </a:endParaRPr>
          </a:p>
        </p:txBody>
      </p:sp>
      <p:sp>
        <p:nvSpPr>
          <p:cNvPr id="376" name="Google Shape;376;p29"/>
          <p:cNvSpPr txBox="1"/>
          <p:nvPr/>
        </p:nvSpPr>
        <p:spPr>
          <a:xfrm>
            <a:off x="6398825" y="1207075"/>
            <a:ext cx="499200" cy="32514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endParaRPr sz="1200" b="1" dirty="0">
              <a:solidFill>
                <a:srgbClr val="545454"/>
              </a:solidFill>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highlight>
                  <a:srgbClr val="FFFF00"/>
                </a:highlight>
                <a:latin typeface="Calibri"/>
                <a:ea typeface="Calibri"/>
                <a:cs typeface="Calibri"/>
                <a:sym typeface="Calibri"/>
              </a:rPr>
              <a:t>53%</a:t>
            </a:r>
            <a:endParaRPr sz="1200" b="1" dirty="0">
              <a:solidFill>
                <a:srgbClr val="008CBA"/>
              </a:solidFill>
              <a:highlight>
                <a:srgbClr val="FFFF00"/>
              </a:highlight>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latin typeface="Calibri"/>
                <a:ea typeface="Calibri"/>
                <a:cs typeface="Calibri"/>
                <a:sym typeface="Calibri"/>
              </a:rPr>
              <a:t>23%</a:t>
            </a:r>
            <a:endParaRPr sz="1200" b="1" dirty="0">
              <a:solidFill>
                <a:srgbClr val="008CBA"/>
              </a:solidFill>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latin typeface="Calibri"/>
                <a:ea typeface="Calibri"/>
                <a:cs typeface="Calibri"/>
                <a:sym typeface="Calibri"/>
              </a:rPr>
              <a:t>28%</a:t>
            </a:r>
            <a:endParaRPr sz="1200" b="1" dirty="0">
              <a:solidFill>
                <a:srgbClr val="008CBA"/>
              </a:solidFill>
              <a:latin typeface="Calibri"/>
              <a:ea typeface="Calibri"/>
              <a:cs typeface="Calibri"/>
              <a:sym typeface="Calibri"/>
            </a:endParaRPr>
          </a:p>
          <a:p>
            <a:pPr marL="0" lvl="0" indent="0" algn="r" rtl="0">
              <a:lnSpc>
                <a:spcPct val="115000"/>
              </a:lnSpc>
              <a:spcBef>
                <a:spcPts val="1200"/>
              </a:spcBef>
              <a:spcAft>
                <a:spcPts val="0"/>
              </a:spcAft>
              <a:buNone/>
            </a:pPr>
            <a:endParaRPr sz="1200" b="1" dirty="0">
              <a:solidFill>
                <a:srgbClr val="008CBA"/>
              </a:solidFill>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highlight>
                  <a:srgbClr val="FFFF00"/>
                </a:highlight>
                <a:latin typeface="Calibri"/>
                <a:ea typeface="Calibri"/>
                <a:cs typeface="Calibri"/>
                <a:sym typeface="Calibri"/>
              </a:rPr>
              <a:t>25%</a:t>
            </a:r>
            <a:endParaRPr sz="1200" b="1" dirty="0">
              <a:solidFill>
                <a:srgbClr val="008CBA"/>
              </a:solidFill>
              <a:highlight>
                <a:srgbClr val="FFFF00"/>
              </a:highlight>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latin typeface="Calibri"/>
                <a:ea typeface="Calibri"/>
                <a:cs typeface="Calibri"/>
                <a:sym typeface="Calibri"/>
              </a:rPr>
              <a:t>12%</a:t>
            </a:r>
            <a:endParaRPr sz="1200" b="1" dirty="0">
              <a:solidFill>
                <a:srgbClr val="008CBA"/>
              </a:solidFill>
              <a:latin typeface="Calibri"/>
              <a:ea typeface="Calibri"/>
              <a:cs typeface="Calibri"/>
              <a:sym typeface="Calibri"/>
            </a:endParaRPr>
          </a:p>
          <a:p>
            <a:pPr marL="0" lvl="0" indent="0" algn="r" rtl="0">
              <a:lnSpc>
                <a:spcPct val="115000"/>
              </a:lnSpc>
              <a:spcBef>
                <a:spcPts val="1200"/>
              </a:spcBef>
              <a:spcAft>
                <a:spcPts val="0"/>
              </a:spcAft>
              <a:buNone/>
            </a:pPr>
            <a:endParaRPr sz="1200" b="1" dirty="0">
              <a:solidFill>
                <a:srgbClr val="008CBA"/>
              </a:solidFill>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highlight>
                  <a:srgbClr val="FFFF00"/>
                </a:highlight>
                <a:latin typeface="Calibri"/>
                <a:ea typeface="Calibri"/>
                <a:cs typeface="Calibri"/>
                <a:sym typeface="Calibri"/>
              </a:rPr>
              <a:t>51%</a:t>
            </a:r>
            <a:endParaRPr sz="1200" b="1" dirty="0">
              <a:solidFill>
                <a:srgbClr val="008CBA"/>
              </a:solidFill>
              <a:highlight>
                <a:srgbClr val="FFFF00"/>
              </a:highlight>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highlight>
                  <a:srgbClr val="FFFF00"/>
                </a:highlight>
                <a:latin typeface="Calibri"/>
                <a:ea typeface="Calibri"/>
                <a:cs typeface="Calibri"/>
                <a:sym typeface="Calibri"/>
              </a:rPr>
              <a:t>46%</a:t>
            </a:r>
            <a:endParaRPr sz="1200" b="1" dirty="0">
              <a:solidFill>
                <a:srgbClr val="008CBA"/>
              </a:solidFill>
              <a:highlight>
                <a:srgbClr val="FFFF00"/>
              </a:highlight>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highlight>
                  <a:srgbClr val="FFFF00"/>
                </a:highlight>
                <a:latin typeface="Calibri"/>
                <a:ea typeface="Calibri"/>
                <a:cs typeface="Calibri"/>
                <a:sym typeface="Calibri"/>
              </a:rPr>
              <a:t>47%</a:t>
            </a:r>
            <a:endParaRPr sz="1200" b="1" dirty="0">
              <a:solidFill>
                <a:srgbClr val="008CBA"/>
              </a:solidFill>
              <a:highlight>
                <a:srgbClr val="FFFF00"/>
              </a:highlight>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latin typeface="Calibri"/>
                <a:ea typeface="Calibri"/>
                <a:cs typeface="Calibri"/>
                <a:sym typeface="Calibri"/>
              </a:rPr>
              <a:t>16%</a:t>
            </a:r>
            <a:endParaRPr sz="1200" b="1" dirty="0">
              <a:solidFill>
                <a:srgbClr val="008CBA"/>
              </a:solidFill>
              <a:latin typeface="Calibri"/>
              <a:ea typeface="Calibri"/>
              <a:cs typeface="Calibri"/>
              <a:sym typeface="Calibri"/>
            </a:endParaRPr>
          </a:p>
          <a:p>
            <a:pPr marL="0" lvl="0" indent="0" algn="r" rtl="0">
              <a:lnSpc>
                <a:spcPct val="115000"/>
              </a:lnSpc>
              <a:spcBef>
                <a:spcPts val="0"/>
              </a:spcBef>
              <a:spcAft>
                <a:spcPts val="0"/>
              </a:spcAft>
              <a:buNone/>
            </a:pPr>
            <a:r>
              <a:rPr lang="en" sz="1200" b="1" dirty="0">
                <a:solidFill>
                  <a:srgbClr val="008CBA"/>
                </a:solidFill>
                <a:latin typeface="Calibri"/>
                <a:ea typeface="Calibri"/>
                <a:cs typeface="Calibri"/>
                <a:sym typeface="Calibri"/>
              </a:rPr>
              <a:t>9%</a:t>
            </a:r>
            <a:endParaRPr sz="1200" b="1" dirty="0">
              <a:solidFill>
                <a:srgbClr val="008CBA"/>
              </a:solidFill>
              <a:latin typeface="Calibri"/>
              <a:ea typeface="Calibri"/>
              <a:cs typeface="Calibri"/>
              <a:sym typeface="Calibri"/>
            </a:endParaRPr>
          </a:p>
        </p:txBody>
      </p:sp>
      <p:cxnSp>
        <p:nvCxnSpPr>
          <p:cNvPr id="377" name="Google Shape;377;p29"/>
          <p:cNvCxnSpPr/>
          <p:nvPr/>
        </p:nvCxnSpPr>
        <p:spPr>
          <a:xfrm>
            <a:off x="4042325" y="1709000"/>
            <a:ext cx="2761200" cy="0"/>
          </a:xfrm>
          <a:prstGeom prst="straightConnector1">
            <a:avLst/>
          </a:prstGeom>
          <a:noFill/>
          <a:ln w="9525" cap="flat" cmpd="sng">
            <a:solidFill>
              <a:srgbClr val="89CBDE"/>
            </a:solidFill>
            <a:prstDash val="dot"/>
            <a:round/>
            <a:headEnd type="none" w="med" len="med"/>
            <a:tailEnd type="none" w="med" len="med"/>
          </a:ln>
        </p:spPr>
      </p:cxnSp>
      <p:cxnSp>
        <p:nvCxnSpPr>
          <p:cNvPr id="378" name="Google Shape;378;p29"/>
          <p:cNvCxnSpPr/>
          <p:nvPr/>
        </p:nvCxnSpPr>
        <p:spPr>
          <a:xfrm>
            <a:off x="4042325" y="1931600"/>
            <a:ext cx="2761200" cy="0"/>
          </a:xfrm>
          <a:prstGeom prst="straightConnector1">
            <a:avLst/>
          </a:prstGeom>
          <a:noFill/>
          <a:ln w="9525" cap="flat" cmpd="sng">
            <a:solidFill>
              <a:srgbClr val="89CBDE"/>
            </a:solidFill>
            <a:prstDash val="dot"/>
            <a:round/>
            <a:headEnd type="none" w="med" len="med"/>
            <a:tailEnd type="none" w="med" len="med"/>
          </a:ln>
        </p:spPr>
      </p:cxnSp>
      <p:cxnSp>
        <p:nvCxnSpPr>
          <p:cNvPr id="379" name="Google Shape;379;p29"/>
          <p:cNvCxnSpPr/>
          <p:nvPr/>
        </p:nvCxnSpPr>
        <p:spPr>
          <a:xfrm>
            <a:off x="4042325" y="1480675"/>
            <a:ext cx="2761200" cy="0"/>
          </a:xfrm>
          <a:prstGeom prst="straightConnector1">
            <a:avLst/>
          </a:prstGeom>
          <a:noFill/>
          <a:ln w="9525" cap="flat" cmpd="sng">
            <a:solidFill>
              <a:srgbClr val="008CBA"/>
            </a:solidFill>
            <a:prstDash val="solid"/>
            <a:round/>
            <a:headEnd type="none" w="med" len="med"/>
            <a:tailEnd type="none" w="med" len="med"/>
          </a:ln>
        </p:spPr>
      </p:cxnSp>
      <p:cxnSp>
        <p:nvCxnSpPr>
          <p:cNvPr id="380" name="Google Shape;380;p29"/>
          <p:cNvCxnSpPr/>
          <p:nvPr/>
        </p:nvCxnSpPr>
        <p:spPr>
          <a:xfrm>
            <a:off x="4042325" y="2482725"/>
            <a:ext cx="2761200" cy="0"/>
          </a:xfrm>
          <a:prstGeom prst="straightConnector1">
            <a:avLst/>
          </a:prstGeom>
          <a:noFill/>
          <a:ln w="9525" cap="flat" cmpd="sng">
            <a:solidFill>
              <a:srgbClr val="008CBA"/>
            </a:solidFill>
            <a:prstDash val="solid"/>
            <a:round/>
            <a:headEnd type="none" w="med" len="med"/>
            <a:tailEnd type="none" w="med" len="med"/>
          </a:ln>
        </p:spPr>
      </p:cxnSp>
      <p:cxnSp>
        <p:nvCxnSpPr>
          <p:cNvPr id="381" name="Google Shape;381;p29"/>
          <p:cNvCxnSpPr/>
          <p:nvPr/>
        </p:nvCxnSpPr>
        <p:spPr>
          <a:xfrm>
            <a:off x="4027038" y="3256450"/>
            <a:ext cx="2761200" cy="0"/>
          </a:xfrm>
          <a:prstGeom prst="straightConnector1">
            <a:avLst/>
          </a:prstGeom>
          <a:noFill/>
          <a:ln w="9525" cap="flat" cmpd="sng">
            <a:solidFill>
              <a:srgbClr val="008CBA"/>
            </a:solidFill>
            <a:prstDash val="solid"/>
            <a:round/>
            <a:headEnd type="none" w="med" len="med"/>
            <a:tailEnd type="none" w="med" len="med"/>
          </a:ln>
        </p:spPr>
      </p:cxnSp>
      <p:cxnSp>
        <p:nvCxnSpPr>
          <p:cNvPr id="382" name="Google Shape;382;p29"/>
          <p:cNvCxnSpPr/>
          <p:nvPr/>
        </p:nvCxnSpPr>
        <p:spPr>
          <a:xfrm>
            <a:off x="4027050" y="2699800"/>
            <a:ext cx="2761200" cy="0"/>
          </a:xfrm>
          <a:prstGeom prst="straightConnector1">
            <a:avLst/>
          </a:prstGeom>
          <a:noFill/>
          <a:ln w="9525" cap="flat" cmpd="sng">
            <a:solidFill>
              <a:srgbClr val="89CBDE"/>
            </a:solidFill>
            <a:prstDash val="dot"/>
            <a:round/>
            <a:headEnd type="none" w="med" len="med"/>
            <a:tailEnd type="none" w="med" len="med"/>
          </a:ln>
        </p:spPr>
      </p:cxnSp>
      <p:cxnSp>
        <p:nvCxnSpPr>
          <p:cNvPr id="383" name="Google Shape;383;p29"/>
          <p:cNvCxnSpPr/>
          <p:nvPr/>
        </p:nvCxnSpPr>
        <p:spPr>
          <a:xfrm>
            <a:off x="4027050" y="3484700"/>
            <a:ext cx="2761200" cy="0"/>
          </a:xfrm>
          <a:prstGeom prst="straightConnector1">
            <a:avLst/>
          </a:prstGeom>
          <a:noFill/>
          <a:ln w="9525" cap="flat" cmpd="sng">
            <a:solidFill>
              <a:srgbClr val="89CBDE"/>
            </a:solidFill>
            <a:prstDash val="dot"/>
            <a:round/>
            <a:headEnd type="none" w="med" len="med"/>
            <a:tailEnd type="none" w="med" len="med"/>
          </a:ln>
        </p:spPr>
      </p:cxnSp>
      <p:cxnSp>
        <p:nvCxnSpPr>
          <p:cNvPr id="384" name="Google Shape;384;p29"/>
          <p:cNvCxnSpPr/>
          <p:nvPr/>
        </p:nvCxnSpPr>
        <p:spPr>
          <a:xfrm>
            <a:off x="4027050" y="3690650"/>
            <a:ext cx="2761200" cy="0"/>
          </a:xfrm>
          <a:prstGeom prst="straightConnector1">
            <a:avLst/>
          </a:prstGeom>
          <a:noFill/>
          <a:ln w="9525" cap="flat" cmpd="sng">
            <a:solidFill>
              <a:srgbClr val="89CBDE"/>
            </a:solidFill>
            <a:prstDash val="dot"/>
            <a:round/>
            <a:headEnd type="none" w="med" len="med"/>
            <a:tailEnd type="none" w="med" len="med"/>
          </a:ln>
        </p:spPr>
      </p:cxnSp>
      <p:cxnSp>
        <p:nvCxnSpPr>
          <p:cNvPr id="385" name="Google Shape;385;p29"/>
          <p:cNvCxnSpPr/>
          <p:nvPr/>
        </p:nvCxnSpPr>
        <p:spPr>
          <a:xfrm>
            <a:off x="4116875" y="3913325"/>
            <a:ext cx="2761200" cy="0"/>
          </a:xfrm>
          <a:prstGeom prst="straightConnector1">
            <a:avLst/>
          </a:prstGeom>
          <a:noFill/>
          <a:ln w="9525" cap="flat" cmpd="sng">
            <a:solidFill>
              <a:srgbClr val="89CBDE"/>
            </a:solidFill>
            <a:prstDash val="dot"/>
            <a:round/>
            <a:headEnd type="none" w="med" len="med"/>
            <a:tailEnd type="none" w="med" len="med"/>
          </a:ln>
        </p:spPr>
      </p:cxnSp>
      <p:cxnSp>
        <p:nvCxnSpPr>
          <p:cNvPr id="386" name="Google Shape;386;p29"/>
          <p:cNvCxnSpPr/>
          <p:nvPr/>
        </p:nvCxnSpPr>
        <p:spPr>
          <a:xfrm>
            <a:off x="4116875" y="4113725"/>
            <a:ext cx="2761200" cy="0"/>
          </a:xfrm>
          <a:prstGeom prst="straightConnector1">
            <a:avLst/>
          </a:prstGeom>
          <a:noFill/>
          <a:ln w="9525" cap="flat" cmpd="sng">
            <a:solidFill>
              <a:srgbClr val="89CBDE"/>
            </a:solidFill>
            <a:prstDash val="dot"/>
            <a:round/>
            <a:headEnd type="none" w="med" len="med"/>
            <a:tailEnd type="none" w="med" len="med"/>
          </a:ln>
        </p:spPr>
      </p:cxnSp>
      <p:sp>
        <p:nvSpPr>
          <p:cNvPr id="387" name="Google Shape;387;p29"/>
          <p:cNvSpPr/>
          <p:nvPr/>
        </p:nvSpPr>
        <p:spPr>
          <a:xfrm>
            <a:off x="6441125" y="1356564"/>
            <a:ext cx="456000" cy="2952600"/>
          </a:xfrm>
          <a:prstGeom prst="roundRect">
            <a:avLst>
              <a:gd name="adj" fmla="val 16667"/>
            </a:avLst>
          </a:prstGeom>
          <a:noFill/>
          <a:ln w="19050" cap="flat" cmpd="sng">
            <a:solidFill>
              <a:srgbClr val="008C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950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6170-E570-C940-9AA2-059B63E0A5C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08468D8-C473-AC4B-A289-1C7ABADEB009}"/>
              </a:ext>
            </a:extLst>
          </p:cNvPr>
          <p:cNvSpPr>
            <a:spLocks noGrp="1"/>
          </p:cNvSpPr>
          <p:nvPr>
            <p:ph type="body" idx="1"/>
          </p:nvPr>
        </p:nvSpPr>
        <p:spPr/>
        <p:txBody>
          <a:bodyPr/>
          <a:lstStyle/>
          <a:p>
            <a:endParaRPr lang="en-US"/>
          </a:p>
        </p:txBody>
      </p:sp>
      <p:pic>
        <p:nvPicPr>
          <p:cNvPr id="6" name="Picture 5" descr="Diagram&#10;&#10;Description automatically generated">
            <a:extLst>
              <a:ext uri="{FF2B5EF4-FFF2-40B4-BE49-F238E27FC236}">
                <a16:creationId xmlns:a16="http://schemas.microsoft.com/office/drawing/2014/main" id="{69392E90-C8CC-C646-8173-C6BBC19B7E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853" y="0"/>
            <a:ext cx="6656294" cy="5143500"/>
          </a:xfrm>
          <a:prstGeom prst="rect">
            <a:avLst/>
          </a:prstGeom>
        </p:spPr>
      </p:pic>
    </p:spTree>
    <p:extLst>
      <p:ext uri="{BB962C8B-B14F-4D97-AF65-F5344CB8AC3E}">
        <p14:creationId xmlns:p14="http://schemas.microsoft.com/office/powerpoint/2010/main" val="3001506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8915E-9F0C-4749-8259-E8B97A267287}"/>
              </a:ext>
            </a:extLst>
          </p:cNvPr>
          <p:cNvPicPr>
            <a:picLocks noChangeAspect="1"/>
          </p:cNvPicPr>
          <p:nvPr/>
        </p:nvPicPr>
        <p:blipFill>
          <a:blip r:embed="rId3"/>
          <a:stretch>
            <a:fillRect/>
          </a:stretch>
        </p:blipFill>
        <p:spPr>
          <a:xfrm>
            <a:off x="235132" y="-666104"/>
            <a:ext cx="8654141" cy="5809604"/>
          </a:xfrm>
          <a:prstGeom prst="rect">
            <a:avLst/>
          </a:prstGeom>
        </p:spPr>
      </p:pic>
    </p:spTree>
    <p:extLst>
      <p:ext uri="{BB962C8B-B14F-4D97-AF65-F5344CB8AC3E}">
        <p14:creationId xmlns:p14="http://schemas.microsoft.com/office/powerpoint/2010/main" val="2884328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football ball&#10;&#10;Description automatically generated with medium confidence">
            <a:extLst>
              <a:ext uri="{FF2B5EF4-FFF2-40B4-BE49-F238E27FC236}">
                <a16:creationId xmlns:a16="http://schemas.microsoft.com/office/drawing/2014/main" id="{13439F48-5485-744F-BC0E-F30D8DC60778}"/>
              </a:ext>
            </a:extLst>
          </p:cNvPr>
          <p:cNvPicPr>
            <a:picLocks noChangeAspect="1"/>
          </p:cNvPicPr>
          <p:nvPr/>
        </p:nvPicPr>
        <p:blipFill>
          <a:blip r:embed="rId3"/>
          <a:stretch>
            <a:fillRect/>
          </a:stretch>
        </p:blipFill>
        <p:spPr>
          <a:xfrm>
            <a:off x="-617445" y="0"/>
            <a:ext cx="10181665" cy="5245100"/>
          </a:xfrm>
          <a:prstGeom prst="rect">
            <a:avLst/>
          </a:prstGeom>
        </p:spPr>
      </p:pic>
    </p:spTree>
    <p:extLst>
      <p:ext uri="{BB962C8B-B14F-4D97-AF65-F5344CB8AC3E}">
        <p14:creationId xmlns:p14="http://schemas.microsoft.com/office/powerpoint/2010/main" val="2235122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C5F8C29-75A2-2D4B-80DC-E1EA288D44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57" y="0"/>
            <a:ext cx="8832486" cy="5143500"/>
          </a:xfrm>
          <a:prstGeom prst="rect">
            <a:avLst/>
          </a:prstGeom>
        </p:spPr>
      </p:pic>
    </p:spTree>
    <p:extLst>
      <p:ext uri="{BB962C8B-B14F-4D97-AF65-F5344CB8AC3E}">
        <p14:creationId xmlns:p14="http://schemas.microsoft.com/office/powerpoint/2010/main" val="830464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2C1AB74-8B36-E743-B34F-5A441F7582E9}"/>
              </a:ext>
            </a:extLst>
          </p:cNvPr>
          <p:cNvPicPr>
            <a:picLocks noChangeAspect="1"/>
          </p:cNvPicPr>
          <p:nvPr/>
        </p:nvPicPr>
        <p:blipFill>
          <a:blip r:embed="rId3"/>
          <a:stretch>
            <a:fillRect/>
          </a:stretch>
        </p:blipFill>
        <p:spPr>
          <a:xfrm>
            <a:off x="2743200" y="57150"/>
            <a:ext cx="3657600" cy="5029200"/>
          </a:xfrm>
          <a:prstGeom prst="rect">
            <a:avLst/>
          </a:prstGeom>
        </p:spPr>
      </p:pic>
    </p:spTree>
    <p:extLst>
      <p:ext uri="{BB962C8B-B14F-4D97-AF65-F5344CB8AC3E}">
        <p14:creationId xmlns:p14="http://schemas.microsoft.com/office/powerpoint/2010/main" val="2763907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purple hair&#10;&#10;Description automatically generated with low confidence">
            <a:extLst>
              <a:ext uri="{FF2B5EF4-FFF2-40B4-BE49-F238E27FC236}">
                <a16:creationId xmlns:a16="http://schemas.microsoft.com/office/drawing/2014/main" id="{A7542C60-3794-4E4D-ADC7-C77D4E3C41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83" y="0"/>
            <a:ext cx="9121234" cy="5143500"/>
          </a:xfrm>
          <a:prstGeom prst="rect">
            <a:avLst/>
          </a:prstGeom>
        </p:spPr>
      </p:pic>
    </p:spTree>
    <p:extLst>
      <p:ext uri="{BB962C8B-B14F-4D97-AF65-F5344CB8AC3E}">
        <p14:creationId xmlns:p14="http://schemas.microsoft.com/office/powerpoint/2010/main" val="895528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A6B71-CA5A-074B-8C19-7386A321A7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84" y="0"/>
            <a:ext cx="9070632" cy="5143500"/>
          </a:xfrm>
          <a:prstGeom prst="rect">
            <a:avLst/>
          </a:prstGeom>
        </p:spPr>
      </p:pic>
    </p:spTree>
    <p:extLst>
      <p:ext uri="{BB962C8B-B14F-4D97-AF65-F5344CB8AC3E}">
        <p14:creationId xmlns:p14="http://schemas.microsoft.com/office/powerpoint/2010/main" val="3115877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B15C89BB-3E72-5F47-8E37-C0E9B42EF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526"/>
            <a:ext cx="9144000" cy="4890448"/>
          </a:xfrm>
          <a:prstGeom prst="rect">
            <a:avLst/>
          </a:prstGeom>
        </p:spPr>
      </p:pic>
    </p:spTree>
    <p:extLst>
      <p:ext uri="{BB962C8B-B14F-4D97-AF65-F5344CB8AC3E}">
        <p14:creationId xmlns:p14="http://schemas.microsoft.com/office/powerpoint/2010/main" val="2305014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7B34746E-CCB3-4F4E-BAF9-11E20C27EE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5220"/>
            <a:ext cx="9658488" cy="5213940"/>
          </a:xfrm>
          <a:prstGeom prst="rect">
            <a:avLst/>
          </a:prstGeom>
        </p:spPr>
      </p:pic>
    </p:spTree>
    <p:extLst>
      <p:ext uri="{BB962C8B-B14F-4D97-AF65-F5344CB8AC3E}">
        <p14:creationId xmlns:p14="http://schemas.microsoft.com/office/powerpoint/2010/main" val="36595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42"/>
          <p:cNvPicPr preferRelativeResize="0"/>
          <p:nvPr/>
        </p:nvPicPr>
        <p:blipFill rotWithShape="1">
          <a:blip r:embed="rId3" cstate="email">
            <a:alphaModFix/>
            <a:extLst>
              <a:ext uri="{28A0092B-C50C-407E-A947-70E740481C1C}">
                <a14:useLocalDpi xmlns:a14="http://schemas.microsoft.com/office/drawing/2010/main"/>
              </a:ext>
            </a:extLst>
          </a:blip>
          <a:srcRect l="-2291"/>
          <a:stretch/>
        </p:blipFill>
        <p:spPr>
          <a:xfrm>
            <a:off x="151701" y="4439376"/>
            <a:ext cx="6449351" cy="704126"/>
          </a:xfrm>
          <a:prstGeom prst="rect">
            <a:avLst/>
          </a:prstGeom>
          <a:noFill/>
          <a:ln>
            <a:noFill/>
          </a:ln>
        </p:spPr>
      </p:pic>
      <p:pic>
        <p:nvPicPr>
          <p:cNvPr id="533" name="Google Shape;533;p42"/>
          <p:cNvPicPr preferRelativeResize="0"/>
          <p:nvPr/>
        </p:nvPicPr>
        <p:blipFill rotWithShape="1">
          <a:blip r:embed="rId4"/>
          <a:srcRect/>
          <a:stretch/>
        </p:blipFill>
        <p:spPr>
          <a:xfrm flipH="1">
            <a:off x="5284800" y="4513212"/>
            <a:ext cx="3859200" cy="630286"/>
          </a:xfrm>
          <a:prstGeom prst="rect">
            <a:avLst/>
          </a:prstGeom>
          <a:noFill/>
          <a:ln>
            <a:noFill/>
          </a:ln>
        </p:spPr>
      </p:pic>
      <p:cxnSp>
        <p:nvCxnSpPr>
          <p:cNvPr id="534" name="Google Shape;534;p42"/>
          <p:cNvCxnSpPr/>
          <p:nvPr/>
        </p:nvCxnSpPr>
        <p:spPr>
          <a:xfrm>
            <a:off x="444250" y="706550"/>
            <a:ext cx="6788700" cy="0"/>
          </a:xfrm>
          <a:prstGeom prst="straightConnector1">
            <a:avLst/>
          </a:prstGeom>
          <a:noFill/>
          <a:ln w="9525" cap="flat" cmpd="sng">
            <a:solidFill>
              <a:srgbClr val="888888"/>
            </a:solidFill>
            <a:prstDash val="solid"/>
            <a:round/>
            <a:headEnd type="none" w="med" len="med"/>
            <a:tailEnd type="none" w="med" len="med"/>
          </a:ln>
        </p:spPr>
      </p:cxnSp>
      <p:pic>
        <p:nvPicPr>
          <p:cNvPr id="535" name="Google Shape;535;p42"/>
          <p:cNvPicPr preferRelativeResize="0"/>
          <p:nvPr/>
        </p:nvPicPr>
        <p:blipFill rotWithShape="1">
          <a:blip r:embed="rId5" cstate="email">
            <a:alphaModFix/>
            <a:extLst>
              <a:ext uri="{28A0092B-C50C-407E-A947-70E740481C1C}">
                <a14:useLocalDpi xmlns:a14="http://schemas.microsoft.com/office/drawing/2010/main"/>
              </a:ext>
            </a:extLst>
          </a:blip>
          <a:srcRect t="-10083"/>
          <a:stretch/>
        </p:blipFill>
        <p:spPr>
          <a:xfrm>
            <a:off x="444250" y="94201"/>
            <a:ext cx="4217550" cy="612351"/>
          </a:xfrm>
          <a:prstGeom prst="rect">
            <a:avLst/>
          </a:prstGeom>
          <a:noFill/>
          <a:ln>
            <a:noFill/>
          </a:ln>
        </p:spPr>
      </p:pic>
      <p:sp>
        <p:nvSpPr>
          <p:cNvPr id="536" name="Google Shape;536;p42"/>
          <p:cNvSpPr txBox="1"/>
          <p:nvPr/>
        </p:nvSpPr>
        <p:spPr>
          <a:xfrm>
            <a:off x="444250" y="706550"/>
            <a:ext cx="6788700" cy="704100"/>
          </a:xfrm>
          <a:prstGeom prst="rect">
            <a:avLst/>
          </a:prstGeom>
          <a:noFill/>
          <a:ln>
            <a:noFill/>
          </a:ln>
        </p:spPr>
        <p:txBody>
          <a:bodyPr spcFirstLastPara="1" wrap="square" lIns="91425" tIns="45700" rIns="91425" bIns="45700" anchor="t" anchorCtr="0">
            <a:noAutofit/>
          </a:bodyPr>
          <a:lstStyle/>
          <a:p>
            <a:r>
              <a:rPr lang="en" sz="3000" dirty="0">
                <a:solidFill>
                  <a:srgbClr val="33ABBF"/>
                </a:solidFill>
                <a:latin typeface="Calibri"/>
                <a:ea typeface="Calibri"/>
                <a:cs typeface="Calibri"/>
                <a:sym typeface="Calibri"/>
              </a:rPr>
              <a:t>Knowing about PACEs science changes what people believe about themselves.</a:t>
            </a:r>
            <a:endParaRPr sz="3000" dirty="0">
              <a:solidFill>
                <a:srgbClr val="33ABBF"/>
              </a:solidFill>
              <a:latin typeface="Calibri"/>
              <a:ea typeface="Calibri"/>
              <a:cs typeface="Calibri"/>
              <a:sym typeface="Calibri"/>
            </a:endParaRPr>
          </a:p>
        </p:txBody>
      </p:sp>
      <p:sp>
        <p:nvSpPr>
          <p:cNvPr id="537" name="Google Shape;537;p42"/>
          <p:cNvSpPr txBox="1"/>
          <p:nvPr/>
        </p:nvSpPr>
        <p:spPr>
          <a:xfrm>
            <a:off x="541875" y="1720675"/>
            <a:ext cx="8021400" cy="2855100"/>
          </a:xfrm>
          <a:prstGeom prst="rect">
            <a:avLst/>
          </a:prstGeom>
          <a:noFill/>
          <a:ln>
            <a:noFill/>
          </a:ln>
        </p:spPr>
        <p:txBody>
          <a:bodyPr spcFirstLastPara="1" wrap="square" lIns="91425" tIns="91425" rIns="91425" bIns="91425" anchor="t" anchorCtr="0">
            <a:noAutofit/>
          </a:bodyPr>
          <a:lstStyle/>
          <a:p>
            <a:pPr marL="457189" indent="-342892">
              <a:spcBef>
                <a:spcPts val="1800"/>
              </a:spcBef>
              <a:buClr>
                <a:srgbClr val="545454"/>
              </a:buClr>
              <a:buSzPts val="1800"/>
              <a:buFont typeface="Calibri"/>
              <a:buChar char="●"/>
            </a:pPr>
            <a:r>
              <a:rPr lang="en" sz="1800" dirty="0">
                <a:solidFill>
                  <a:srgbClr val="545454"/>
                </a:solidFill>
                <a:latin typeface="Calibri"/>
                <a:ea typeface="Calibri"/>
                <a:cs typeface="Calibri"/>
                <a:sym typeface="Calibri"/>
              </a:rPr>
              <a:t>We weren’t born bad.</a:t>
            </a:r>
            <a:endParaRPr sz="1800" dirty="0">
              <a:solidFill>
                <a:srgbClr val="545454"/>
              </a:solidFill>
              <a:latin typeface="Calibri"/>
              <a:ea typeface="Calibri"/>
              <a:cs typeface="Calibri"/>
              <a:sym typeface="Calibri"/>
            </a:endParaRPr>
          </a:p>
          <a:p>
            <a:pPr marL="457189" indent="-342892">
              <a:spcBef>
                <a:spcPts val="1200"/>
              </a:spcBef>
              <a:buClr>
                <a:srgbClr val="545454"/>
              </a:buClr>
              <a:buSzPts val="1800"/>
              <a:buFont typeface="Calibri"/>
              <a:buChar char="●"/>
            </a:pPr>
            <a:r>
              <a:rPr lang="en" sz="1800" dirty="0">
                <a:solidFill>
                  <a:srgbClr val="545454"/>
                </a:solidFill>
                <a:latin typeface="Calibri"/>
                <a:ea typeface="Calibri"/>
                <a:cs typeface="Calibri"/>
                <a:sym typeface="Calibri"/>
              </a:rPr>
              <a:t>We weren’t responsible for the things that happened to us when we were children.</a:t>
            </a:r>
            <a:endParaRPr sz="1800" dirty="0">
              <a:solidFill>
                <a:srgbClr val="545454"/>
              </a:solidFill>
              <a:latin typeface="Calibri"/>
              <a:ea typeface="Calibri"/>
              <a:cs typeface="Calibri"/>
              <a:sym typeface="Calibri"/>
            </a:endParaRPr>
          </a:p>
          <a:p>
            <a:pPr marL="457189" indent="-342892">
              <a:spcBef>
                <a:spcPts val="1200"/>
              </a:spcBef>
              <a:buClr>
                <a:srgbClr val="545454"/>
              </a:buClr>
              <a:buSzPts val="1800"/>
              <a:buFont typeface="Calibri"/>
              <a:buChar char="●"/>
            </a:pPr>
            <a:r>
              <a:rPr lang="en" sz="1800" dirty="0">
                <a:solidFill>
                  <a:srgbClr val="545454"/>
                </a:solidFill>
                <a:latin typeface="Calibri"/>
                <a:ea typeface="Calibri"/>
                <a:cs typeface="Calibri"/>
                <a:sym typeface="Calibri"/>
              </a:rPr>
              <a:t>We coped appropriately, given that we were offered no other ways – it kept us alive.</a:t>
            </a:r>
            <a:endParaRPr sz="1800" dirty="0">
              <a:solidFill>
                <a:srgbClr val="545454"/>
              </a:solidFill>
              <a:latin typeface="Calibri"/>
              <a:ea typeface="Calibri"/>
              <a:cs typeface="Calibri"/>
              <a:sym typeface="Calibri"/>
            </a:endParaRPr>
          </a:p>
          <a:p>
            <a:pPr marL="457189" indent="-342892">
              <a:spcBef>
                <a:spcPts val="1200"/>
              </a:spcBef>
              <a:spcAft>
                <a:spcPts val="1200"/>
              </a:spcAft>
              <a:buClr>
                <a:srgbClr val="545454"/>
              </a:buClr>
              <a:buSzPts val="1800"/>
              <a:buFont typeface="Calibri"/>
              <a:buChar char="●"/>
            </a:pPr>
            <a:r>
              <a:rPr lang="en" sz="1800" dirty="0">
                <a:solidFill>
                  <a:srgbClr val="545454"/>
                </a:solidFill>
                <a:latin typeface="Calibri"/>
                <a:ea typeface="Calibri"/>
                <a:cs typeface="Calibri"/>
                <a:sym typeface="Calibri"/>
              </a:rPr>
              <a:t>We can change. </a:t>
            </a:r>
            <a:endParaRPr sz="1800" dirty="0">
              <a:solidFill>
                <a:srgbClr val="545454"/>
              </a:solidFill>
              <a:latin typeface="Calibri"/>
              <a:ea typeface="Calibri"/>
              <a:cs typeface="Calibri"/>
              <a:sym typeface="Calibri"/>
            </a:endParaRPr>
          </a:p>
        </p:txBody>
      </p:sp>
    </p:spTree>
    <p:extLst>
      <p:ext uri="{BB962C8B-B14F-4D97-AF65-F5344CB8AC3E}">
        <p14:creationId xmlns:p14="http://schemas.microsoft.com/office/powerpoint/2010/main" val="758616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DD523B0-C9E4-1346-BCF6-26CA8A4C1E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382" y="0"/>
            <a:ext cx="8155236" cy="5143500"/>
          </a:xfrm>
          <a:prstGeom prst="rect">
            <a:avLst/>
          </a:prstGeom>
        </p:spPr>
      </p:pic>
    </p:spTree>
    <p:extLst>
      <p:ext uri="{BB962C8B-B14F-4D97-AF65-F5344CB8AC3E}">
        <p14:creationId xmlns:p14="http://schemas.microsoft.com/office/powerpoint/2010/main" val="2706958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AC5AA1-E86C-004A-92A7-E0FD0C7CFA8C}"/>
              </a:ext>
            </a:extLst>
          </p:cNvPr>
          <p:cNvSpPr/>
          <p:nvPr/>
        </p:nvSpPr>
        <p:spPr>
          <a:xfrm>
            <a:off x="190500" y="260499"/>
            <a:ext cx="8763000" cy="4185761"/>
          </a:xfrm>
          <a:prstGeom prst="rect">
            <a:avLst/>
          </a:prstGeom>
        </p:spPr>
        <p:txBody>
          <a:bodyPr wrap="square">
            <a:spAutoFit/>
          </a:bodyPr>
          <a:lstStyle/>
          <a:p>
            <a:pPr lvl="0">
              <a:buClr>
                <a:schemeClr val="dk1"/>
              </a:buClr>
              <a:buSzPts val="1200"/>
            </a:pPr>
            <a:endParaRPr lang="en-US" sz="2800" b="1" dirty="0">
              <a:solidFill>
                <a:schemeClr val="dk1"/>
              </a:solidFill>
            </a:endParaRPr>
          </a:p>
          <a:p>
            <a:pPr lvl="0">
              <a:buClr>
                <a:schemeClr val="dk1"/>
              </a:buClr>
              <a:buSzPts val="1200"/>
            </a:pPr>
            <a:r>
              <a:rPr lang="en-US" sz="2800" b="1" dirty="0">
                <a:solidFill>
                  <a:schemeClr val="dk1"/>
                </a:solidFill>
              </a:rPr>
              <a:t>Resources:</a:t>
            </a:r>
          </a:p>
          <a:p>
            <a:pPr lvl="0">
              <a:buClr>
                <a:schemeClr val="dk1"/>
              </a:buClr>
              <a:buSzPts val="1200"/>
            </a:pPr>
            <a:endParaRPr lang="en-US" dirty="0">
              <a:solidFill>
                <a:schemeClr val="dk1"/>
              </a:solidFill>
            </a:endParaRPr>
          </a:p>
          <a:p>
            <a:pPr lvl="0">
              <a:buClr>
                <a:schemeClr val="dk1"/>
              </a:buClr>
              <a:buSzPts val="1200"/>
            </a:pPr>
            <a:endParaRPr lang="en-US" dirty="0">
              <a:solidFill>
                <a:schemeClr val="dk1"/>
              </a:solidFill>
            </a:endParaRPr>
          </a:p>
          <a:p>
            <a:pPr lvl="0">
              <a:buClr>
                <a:schemeClr val="dk1"/>
              </a:buClr>
              <a:buSzPts val="1200"/>
            </a:pPr>
            <a:r>
              <a:rPr lang="en-US" dirty="0">
                <a:solidFill>
                  <a:schemeClr val="dk1"/>
                </a:solidFill>
              </a:rPr>
              <a:t>PACEs Connection— </a:t>
            </a:r>
            <a:r>
              <a:rPr lang="en-US" dirty="0">
                <a:solidFill>
                  <a:schemeClr val="dk1"/>
                </a:solidFill>
                <a:hlinkClick r:id="rId3"/>
              </a:rPr>
              <a:t>www.pacesconnection.com</a:t>
            </a:r>
            <a:br>
              <a:rPr lang="en-US" dirty="0">
                <a:solidFill>
                  <a:schemeClr val="dk1"/>
                </a:solidFill>
              </a:rPr>
            </a:br>
            <a:endParaRPr lang="en-US" dirty="0">
              <a:solidFill>
                <a:schemeClr val="dk1"/>
              </a:solidFill>
            </a:endParaRPr>
          </a:p>
          <a:p>
            <a:pPr lvl="0">
              <a:buClr>
                <a:schemeClr val="dk1"/>
              </a:buClr>
              <a:buSzPts val="1200"/>
            </a:pPr>
            <a:r>
              <a:rPr lang="en-US" dirty="0">
                <a:solidFill>
                  <a:schemeClr val="dk1"/>
                </a:solidFill>
              </a:rPr>
              <a:t>Why PACEs? — </a:t>
            </a:r>
            <a:r>
              <a:rPr lang="en-US" dirty="0">
                <a:solidFill>
                  <a:schemeClr val="dk1"/>
                </a:solidFill>
                <a:hlinkClick r:id="rId3"/>
              </a:rPr>
              <a:t>www.pacesconnection.com/blog/better-normal-march-26-positive-and-adverse-childhood-experiences-paces-what-happens-in-childhood-matters </a:t>
            </a:r>
            <a:r>
              <a:rPr lang="en-US" dirty="0">
                <a:solidFill>
                  <a:schemeClr val="dk1"/>
                </a:solidFill>
              </a:rPr>
              <a:t>and </a:t>
            </a:r>
            <a:r>
              <a:rPr lang="en-US" u="sng" dirty="0">
                <a:hlinkClick r:id="rId4"/>
              </a:rPr>
              <a:t>www.pacesconnection.com/blog/we-ve-changed-our-name-to-paces-connection</a:t>
            </a:r>
            <a:r>
              <a:rPr lang="en-US" dirty="0"/>
              <a:t> </a:t>
            </a:r>
          </a:p>
          <a:p>
            <a:pPr lvl="0">
              <a:buClr>
                <a:schemeClr val="dk1"/>
              </a:buClr>
              <a:buSzPts val="1200"/>
            </a:pPr>
            <a:endParaRPr lang="en-US" dirty="0">
              <a:solidFill>
                <a:schemeClr val="dk1"/>
              </a:solidFill>
            </a:endParaRPr>
          </a:p>
          <a:p>
            <a:pPr lvl="0">
              <a:buClr>
                <a:schemeClr val="dk1"/>
              </a:buClr>
              <a:buSzPts val="1200"/>
            </a:pPr>
            <a:r>
              <a:rPr lang="en-US" dirty="0">
                <a:solidFill>
                  <a:schemeClr val="dk1"/>
                </a:solidFill>
              </a:rPr>
              <a:t>2011-2021— A decade of steady grown in ACEs the TI laws and resolutions in the states. </a:t>
            </a:r>
            <a:r>
              <a:rPr lang="en-US" dirty="0">
                <a:solidFill>
                  <a:schemeClr val="dk1"/>
                </a:solidFill>
                <a:hlinkClick r:id="rId5"/>
              </a:rPr>
              <a:t>www.pacesconnection.com/blog/2011-2021-a-decade-of-steady-growth-in-aces-and-ti-laws-and-resolutions-in-the-states</a:t>
            </a:r>
            <a:endParaRPr lang="en-US" dirty="0">
              <a:solidFill>
                <a:schemeClr val="dk1"/>
              </a:solidFill>
            </a:endParaRPr>
          </a:p>
          <a:p>
            <a:pPr lvl="0">
              <a:buClr>
                <a:schemeClr val="dk1"/>
              </a:buClr>
              <a:buSzPts val="1200"/>
            </a:pPr>
            <a:endParaRPr lang="en-US" dirty="0">
              <a:solidFill>
                <a:schemeClr val="dk1"/>
              </a:solidFill>
            </a:endParaRPr>
          </a:p>
          <a:p>
            <a:pPr lvl="0">
              <a:buClr>
                <a:schemeClr val="dk1"/>
              </a:buClr>
              <a:buSzPts val="1200"/>
            </a:pPr>
            <a:r>
              <a:rPr lang="en-US" dirty="0">
                <a:solidFill>
                  <a:schemeClr val="dk1"/>
                </a:solidFill>
              </a:rPr>
              <a:t>Understanding the Stress Response — </a:t>
            </a:r>
            <a:r>
              <a:rPr lang="en-US" dirty="0">
                <a:solidFill>
                  <a:schemeClr val="dk1"/>
                </a:solidFill>
                <a:hlinkClick r:id="rId6"/>
              </a:rPr>
              <a:t>www.health.harvard.edu/staying-healthy/understanding-the-stress-response</a:t>
            </a:r>
            <a:r>
              <a:rPr lang="en-US" dirty="0">
                <a:solidFill>
                  <a:schemeClr val="dk1"/>
                </a:solidFill>
              </a:rPr>
              <a:t> (Harvard Health Publishing)</a:t>
            </a:r>
          </a:p>
          <a:p>
            <a:pPr lvl="0">
              <a:buClr>
                <a:schemeClr val="dk1"/>
              </a:buClr>
              <a:buSzPts val="1200"/>
            </a:pPr>
            <a:endParaRPr lang="en-US" dirty="0">
              <a:solidFill>
                <a:schemeClr val="dk1"/>
              </a:solidFill>
            </a:endParaRPr>
          </a:p>
        </p:txBody>
      </p:sp>
    </p:spTree>
    <p:extLst>
      <p:ext uri="{BB962C8B-B14F-4D97-AF65-F5344CB8AC3E}">
        <p14:creationId xmlns:p14="http://schemas.microsoft.com/office/powerpoint/2010/main" val="2706684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BBC620-FC7F-6948-9188-FDD775714034}"/>
              </a:ext>
            </a:extLst>
          </p:cNvPr>
          <p:cNvSpPr/>
          <p:nvPr/>
        </p:nvSpPr>
        <p:spPr>
          <a:xfrm>
            <a:off x="330200" y="1125200"/>
            <a:ext cx="8369300" cy="4401205"/>
          </a:xfrm>
          <a:prstGeom prst="rect">
            <a:avLst/>
          </a:prstGeom>
        </p:spPr>
        <p:txBody>
          <a:bodyPr wrap="square">
            <a:spAutoFit/>
          </a:bodyPr>
          <a:lstStyle/>
          <a:p>
            <a:pPr lvl="0">
              <a:buClr>
                <a:schemeClr val="dk1"/>
              </a:buClr>
              <a:buSzPts val="1200"/>
            </a:pPr>
            <a:r>
              <a:rPr lang="en-US" dirty="0">
                <a:solidFill>
                  <a:schemeClr val="dk1"/>
                </a:solidFill>
              </a:rPr>
              <a:t>PACEs Connection Resource Center — </a:t>
            </a:r>
            <a:r>
              <a:rPr lang="en-US" dirty="0">
                <a:solidFill>
                  <a:schemeClr val="dk1"/>
                </a:solidFill>
                <a:hlinkClick r:id="rId3"/>
              </a:rPr>
              <a:t>https://pacesconnection.libguides.com/resourcecenter</a:t>
            </a:r>
            <a:r>
              <a:rPr lang="en-US" dirty="0">
                <a:solidFill>
                  <a:schemeClr val="dk1"/>
                </a:solidFill>
              </a:rPr>
              <a:t> </a:t>
            </a:r>
          </a:p>
          <a:p>
            <a:pPr lvl="0">
              <a:buClr>
                <a:schemeClr val="dk1"/>
              </a:buClr>
              <a:buSzPts val="1200"/>
            </a:pPr>
            <a:endParaRPr lang="en-US" dirty="0">
              <a:solidFill>
                <a:schemeClr val="dk1"/>
              </a:solidFill>
            </a:endParaRPr>
          </a:p>
          <a:p>
            <a:pPr lvl="0">
              <a:buClr>
                <a:schemeClr val="dk1"/>
              </a:buClr>
              <a:buSzPts val="1200"/>
            </a:pPr>
            <a:r>
              <a:rPr lang="en-US" dirty="0">
                <a:solidFill>
                  <a:schemeClr val="dk1"/>
                </a:solidFill>
              </a:rPr>
              <a:t>Pitchfork Economics — </a:t>
            </a:r>
            <a:r>
              <a:rPr lang="en-US" dirty="0">
                <a:solidFill>
                  <a:schemeClr val="dk1"/>
                </a:solidFill>
                <a:hlinkClick r:id="rId4"/>
              </a:rPr>
              <a:t>https://pitchforkeconomics.com/</a:t>
            </a:r>
            <a:endParaRPr lang="en-US" dirty="0">
              <a:solidFill>
                <a:schemeClr val="dk1"/>
              </a:solidFill>
            </a:endParaRPr>
          </a:p>
          <a:p>
            <a:pPr lvl="0">
              <a:buClr>
                <a:schemeClr val="dk1"/>
              </a:buClr>
              <a:buSzPts val="1200"/>
            </a:pPr>
            <a:endParaRPr lang="en-US" dirty="0">
              <a:solidFill>
                <a:schemeClr val="dk1"/>
              </a:solidFill>
              <a:hlinkClick r:id="rId5">
                <a:extLst>
                  <a:ext uri="{A12FA001-AC4F-418D-AE19-62706E023703}">
                    <ahyp:hlinkClr xmlns:ahyp="http://schemas.microsoft.com/office/drawing/2018/hyperlinkcolor" val="tx"/>
                  </a:ext>
                </a:extLst>
              </a:hlinkClick>
            </a:endParaRPr>
          </a:p>
          <a:p>
            <a:pPr lvl="0">
              <a:buClr>
                <a:schemeClr val="dk1"/>
              </a:buClr>
              <a:buSzPts val="1200"/>
            </a:pPr>
            <a:r>
              <a:rPr lang="en-US" dirty="0">
                <a:solidFill>
                  <a:schemeClr val="tx1"/>
                </a:solidFill>
              </a:rPr>
              <a:t>Positive Childhood Experiences and Adult Mental and Relational Health in a Statewide Sample: Associations Across Adverse Childhood Experiences Levels</a:t>
            </a:r>
            <a:r>
              <a:rPr lang="en-US" dirty="0">
                <a:solidFill>
                  <a:srgbClr val="2200CC"/>
                </a:solidFill>
              </a:rPr>
              <a:t>. </a:t>
            </a:r>
            <a:r>
              <a:rPr lang="en-US" dirty="0"/>
              <a:t>Bethell C, Jones J, </a:t>
            </a:r>
            <a:r>
              <a:rPr lang="en-US" dirty="0" err="1"/>
              <a:t>Gombojav</a:t>
            </a:r>
            <a:r>
              <a:rPr lang="en-US" dirty="0"/>
              <a:t> N, </a:t>
            </a:r>
            <a:r>
              <a:rPr lang="en-US" dirty="0" err="1"/>
              <a:t>Linkenbach</a:t>
            </a:r>
            <a:r>
              <a:rPr lang="en-US" dirty="0"/>
              <a:t> J, Sege R. JAMA </a:t>
            </a:r>
            <a:r>
              <a:rPr lang="en-US" dirty="0" err="1"/>
              <a:t>Pediatr</a:t>
            </a:r>
            <a:r>
              <a:rPr lang="en-US" dirty="0"/>
              <a:t>. 2019 Nov 1;173(11):e193007. </a:t>
            </a:r>
            <a:r>
              <a:rPr lang="en-US" dirty="0" err="1"/>
              <a:t>doi</a:t>
            </a:r>
            <a:r>
              <a:rPr lang="en-US" dirty="0"/>
              <a:t>: 10.1001/jamapediatrics.2019.3007. </a:t>
            </a:r>
            <a:r>
              <a:rPr lang="en-US" dirty="0" err="1"/>
              <a:t>Epub</a:t>
            </a:r>
            <a:r>
              <a:rPr lang="en-US" dirty="0"/>
              <a:t> 2019 Nov 4. </a:t>
            </a:r>
            <a:r>
              <a:rPr lang="en-US" dirty="0">
                <a:hlinkClick r:id="rId5"/>
              </a:rPr>
              <a:t>https://pubmed.ncbi.nlm.nih.gov/31498386/</a:t>
            </a:r>
            <a:endParaRPr lang="en-US" dirty="0"/>
          </a:p>
          <a:p>
            <a:pPr lvl="0">
              <a:buClr>
                <a:schemeClr val="dk1"/>
              </a:buClr>
              <a:buSzPts val="1200"/>
            </a:pPr>
            <a:endParaRPr lang="en-US" dirty="0"/>
          </a:p>
          <a:p>
            <a:pPr lvl="0">
              <a:buClr>
                <a:schemeClr val="dk1"/>
              </a:buClr>
              <a:buSzPts val="1200"/>
            </a:pPr>
            <a:r>
              <a:rPr lang="en-US" dirty="0"/>
              <a:t>Dr. Nadine Burke Harris TED Talk — </a:t>
            </a:r>
            <a:r>
              <a:rPr lang="en-US" dirty="0">
                <a:hlinkClick r:id="rId6"/>
              </a:rPr>
              <a:t>https://www.ted.com/talks/nadine_burke_harris_how_childhood_trauma_affects_health_across_a_lifetime?language=en</a:t>
            </a:r>
            <a:endParaRPr lang="en-US" dirty="0"/>
          </a:p>
          <a:p>
            <a:pPr lvl="0">
              <a:buClr>
                <a:schemeClr val="dk1"/>
              </a:buClr>
              <a:buSzPts val="1200"/>
            </a:pPr>
            <a:endParaRPr lang="en-US" dirty="0"/>
          </a:p>
          <a:p>
            <a:pPr>
              <a:buClr>
                <a:schemeClr val="dk1"/>
              </a:buClr>
              <a:buSzPts val="1200"/>
            </a:pPr>
            <a:r>
              <a:rPr lang="en-US" dirty="0"/>
              <a:t>Stress response video — </a:t>
            </a:r>
            <a:r>
              <a:rPr lang="en-US" dirty="0">
                <a:latin typeface="Calibri" panose="020F0502020204030204" pitchFamily="34" charset="0"/>
                <a:cs typeface="Calibri" panose="020F0502020204030204" pitchFamily="34" charset="0"/>
              </a:rPr>
              <a:t>https://</a:t>
            </a:r>
            <a:r>
              <a:rPr lang="en-US" dirty="0" err="1">
                <a:latin typeface="Calibri" panose="020F0502020204030204" pitchFamily="34" charset="0"/>
                <a:cs typeface="Calibri" panose="020F0502020204030204" pitchFamily="34" charset="0"/>
              </a:rPr>
              <a:t>www.youtube.com</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watch?v</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rVwFkcOZHJw</a:t>
            </a:r>
            <a:endParaRPr lang="en-US" dirty="0">
              <a:latin typeface="Calibri" panose="020F0502020204030204" pitchFamily="34" charset="0"/>
              <a:cs typeface="Calibri" panose="020F0502020204030204" pitchFamily="34" charset="0"/>
            </a:endParaRPr>
          </a:p>
          <a:p>
            <a:pPr lvl="0">
              <a:buClr>
                <a:schemeClr val="dk1"/>
              </a:buClr>
              <a:buSzPts val="1200"/>
            </a:pPr>
            <a:endParaRPr lang="en-US" dirty="0"/>
          </a:p>
          <a:p>
            <a:pPr>
              <a:buClr>
                <a:schemeClr val="dk1"/>
              </a:buClr>
              <a:buSzPts val="1200"/>
            </a:pPr>
            <a:r>
              <a:rPr lang="en-US" dirty="0"/>
              <a:t>Epigenetics video — </a:t>
            </a:r>
            <a:r>
              <a:rPr lang="en-US" dirty="0">
                <a:latin typeface="Calibri" panose="020F0502020204030204" pitchFamily="34" charset="0"/>
                <a:cs typeface="Calibri" panose="020F0502020204030204" pitchFamily="34" charset="0"/>
              </a:rPr>
              <a:t>https://</a:t>
            </a:r>
            <a:r>
              <a:rPr lang="en-US" dirty="0" err="1">
                <a:latin typeface="Calibri" panose="020F0502020204030204" pitchFamily="34" charset="0"/>
                <a:cs typeface="Calibri" panose="020F0502020204030204" pitchFamily="34" charset="0"/>
              </a:rPr>
              <a:t>www.youtube.com</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watch?v</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bJoYbtqPcaA</a:t>
            </a:r>
            <a:endParaRPr lang="en-US" dirty="0">
              <a:latin typeface="Calibri" panose="020F0502020204030204" pitchFamily="34" charset="0"/>
              <a:cs typeface="Calibri" panose="020F0502020204030204" pitchFamily="34" charset="0"/>
            </a:endParaRPr>
          </a:p>
          <a:p>
            <a:pPr lvl="0">
              <a:buClr>
                <a:schemeClr val="dk1"/>
              </a:buClr>
              <a:buSzPts val="1200"/>
            </a:pPr>
            <a:endParaRPr lang="en-US" dirty="0"/>
          </a:p>
          <a:p>
            <a:pPr lvl="0">
              <a:buClr>
                <a:schemeClr val="dk1"/>
              </a:buClr>
              <a:buSzPts val="1200"/>
            </a:pPr>
            <a:endParaRPr lang="en-US" dirty="0"/>
          </a:p>
          <a:p>
            <a:pPr lvl="0">
              <a:buClr>
                <a:schemeClr val="dk1"/>
              </a:buClr>
              <a:buSzPts val="1200"/>
            </a:pPr>
            <a:endParaRPr lang="en-US" dirty="0"/>
          </a:p>
          <a:p>
            <a:pPr lvl="0">
              <a:buClr>
                <a:schemeClr val="dk1"/>
              </a:buClr>
              <a:buSzPts val="1200"/>
            </a:pPr>
            <a:r>
              <a:rPr lang="en-US" dirty="0"/>
              <a:t> </a:t>
            </a:r>
          </a:p>
        </p:txBody>
      </p:sp>
    </p:spTree>
    <p:extLst>
      <p:ext uri="{BB962C8B-B14F-4D97-AF65-F5344CB8AC3E}">
        <p14:creationId xmlns:p14="http://schemas.microsoft.com/office/powerpoint/2010/main" val="325071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4"/>
          <p:cNvPicPr preferRelativeResize="0"/>
          <p:nvPr/>
        </p:nvPicPr>
        <p:blipFill rotWithShape="1">
          <a:blip r:embed="rId3" cstate="email">
            <a:alphaModFix/>
            <a:extLst>
              <a:ext uri="{28A0092B-C50C-407E-A947-70E740481C1C}">
                <a14:useLocalDpi xmlns:a14="http://schemas.microsoft.com/office/drawing/2010/main"/>
              </a:ext>
            </a:extLst>
          </a:blip>
          <a:srcRect t="6354" b="6362"/>
          <a:stretch/>
        </p:blipFill>
        <p:spPr>
          <a:xfrm>
            <a:off x="0" y="0"/>
            <a:ext cx="9144000" cy="5143499"/>
          </a:xfrm>
          <a:prstGeom prst="rect">
            <a:avLst/>
          </a:prstGeom>
          <a:noFill/>
          <a:ln>
            <a:noFill/>
          </a:ln>
        </p:spPr>
      </p:pic>
      <p:sp>
        <p:nvSpPr>
          <p:cNvPr id="57" name="Google Shape;57;p14"/>
          <p:cNvSpPr/>
          <p:nvPr/>
        </p:nvSpPr>
        <p:spPr>
          <a:xfrm>
            <a:off x="0" y="401052"/>
            <a:ext cx="9144000" cy="5143500"/>
          </a:xfrm>
          <a:prstGeom prst="rect">
            <a:avLst/>
          </a:prstGeom>
          <a:solidFill>
            <a:srgbClr val="256FAD">
              <a:alpha val="9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8" name="Google Shape;58;p14"/>
          <p:cNvPicPr preferRelativeResize="0"/>
          <p:nvPr/>
        </p:nvPicPr>
        <p:blipFill rotWithShape="1">
          <a:blip r:embed="rId4" cstate="email">
            <a:alphaModFix/>
            <a:extLst>
              <a:ext uri="{28A0092B-C50C-407E-A947-70E740481C1C}">
                <a14:useLocalDpi xmlns:a14="http://schemas.microsoft.com/office/drawing/2010/main"/>
              </a:ext>
            </a:extLst>
          </a:blip>
          <a:srcRect r="-10"/>
          <a:stretch/>
        </p:blipFill>
        <p:spPr>
          <a:xfrm>
            <a:off x="0" y="0"/>
            <a:ext cx="9144001" cy="1872500"/>
          </a:xfrm>
          <a:prstGeom prst="rect">
            <a:avLst/>
          </a:prstGeom>
          <a:noFill/>
          <a:ln>
            <a:noFill/>
          </a:ln>
        </p:spPr>
      </p:pic>
      <p:sp>
        <p:nvSpPr>
          <p:cNvPr id="59" name="Google Shape;59;p14"/>
          <p:cNvSpPr txBox="1">
            <a:spLocks noGrp="1"/>
          </p:cNvSpPr>
          <p:nvPr>
            <p:ph type="subTitle" idx="4294967295"/>
          </p:nvPr>
        </p:nvSpPr>
        <p:spPr>
          <a:xfrm>
            <a:off x="500875" y="2197925"/>
            <a:ext cx="8194500" cy="12684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1200"/>
              </a:spcAft>
              <a:buClr>
                <a:schemeClr val="accent1"/>
              </a:buClr>
              <a:buSzPts val="1800"/>
              <a:buFont typeface="Noto Sans Symbols"/>
              <a:buNone/>
            </a:pPr>
            <a:r>
              <a:rPr lang="en" sz="6000" b="1">
                <a:solidFill>
                  <a:srgbClr val="FFFFFF"/>
                </a:solidFill>
                <a:latin typeface="Calibri"/>
                <a:ea typeface="Calibri"/>
                <a:cs typeface="Calibri"/>
                <a:sym typeface="Calibri"/>
              </a:rPr>
              <a:t>PACEs Connection</a:t>
            </a:r>
            <a:endParaRPr sz="6000" b="1" i="0" u="none" strike="noStrike" cap="none">
              <a:solidFill>
                <a:srgbClr val="FFFFFF"/>
              </a:solidFill>
              <a:latin typeface="Calibri"/>
              <a:ea typeface="Calibri"/>
              <a:cs typeface="Calibri"/>
              <a:sym typeface="Calibri"/>
            </a:endParaRPr>
          </a:p>
        </p:txBody>
      </p:sp>
      <p:sp>
        <p:nvSpPr>
          <p:cNvPr id="60" name="Google Shape;60;p14"/>
          <p:cNvSpPr txBox="1">
            <a:spLocks noGrp="1"/>
          </p:cNvSpPr>
          <p:nvPr>
            <p:ph type="subTitle" idx="4294967295"/>
          </p:nvPr>
        </p:nvSpPr>
        <p:spPr>
          <a:xfrm>
            <a:off x="500874" y="3311140"/>
            <a:ext cx="5477100" cy="1995071"/>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300"/>
              </a:spcAft>
              <a:buClr>
                <a:schemeClr val="accent1"/>
              </a:buClr>
              <a:buSzPts val="1800"/>
              <a:buFont typeface="Noto Sans Symbols"/>
              <a:buNone/>
            </a:pPr>
            <a:r>
              <a:rPr lang="en" sz="3000" dirty="0">
                <a:solidFill>
                  <a:schemeClr val="lt1"/>
                </a:solidFill>
                <a:latin typeface="Calibri"/>
                <a:ea typeface="Calibri"/>
                <a:cs typeface="Calibri"/>
                <a:sym typeface="Calibri"/>
              </a:rPr>
              <a:t>Creating a </a:t>
            </a:r>
            <a:r>
              <a:rPr lang="en" sz="3000" b="1" i="1" dirty="0">
                <a:solidFill>
                  <a:srgbClr val="FFFFFF"/>
                </a:solidFill>
                <a:latin typeface="Calibri"/>
                <a:ea typeface="Calibri"/>
                <a:cs typeface="Calibri"/>
                <a:sym typeface="Calibri"/>
              </a:rPr>
              <a:t>much </a:t>
            </a:r>
            <a:r>
              <a:rPr lang="en" sz="3000" dirty="0">
                <a:solidFill>
                  <a:srgbClr val="FFFFFF"/>
                </a:solidFill>
                <a:latin typeface="Calibri"/>
                <a:ea typeface="Calibri"/>
                <a:cs typeface="Calibri"/>
                <a:sym typeface="Calibri"/>
              </a:rPr>
              <a:t>better </a:t>
            </a:r>
            <a:r>
              <a:rPr lang="en" sz="3000" dirty="0">
                <a:solidFill>
                  <a:schemeClr val="lt1"/>
                </a:solidFill>
                <a:latin typeface="Calibri"/>
                <a:ea typeface="Calibri"/>
                <a:cs typeface="Calibri"/>
                <a:sym typeface="Calibri"/>
              </a:rPr>
              <a:t>normal.</a:t>
            </a:r>
          </a:p>
          <a:p>
            <a:pPr marL="0" marR="0" lvl="0" indent="0" algn="l" rtl="0">
              <a:lnSpc>
                <a:spcPct val="100000"/>
              </a:lnSpc>
              <a:spcBef>
                <a:spcPts val="0"/>
              </a:spcBef>
              <a:spcAft>
                <a:spcPts val="300"/>
              </a:spcAft>
              <a:buClr>
                <a:schemeClr val="accent1"/>
              </a:buClr>
              <a:buSzPts val="1800"/>
              <a:buFont typeface="Noto Sans Symbols"/>
              <a:buNone/>
            </a:pPr>
            <a:endParaRPr lang="en" sz="3000" b="1" dirty="0">
              <a:solidFill>
                <a:schemeClr val="lt1"/>
              </a:solidFill>
              <a:latin typeface="Calibri"/>
              <a:ea typeface="Calibri"/>
              <a:cs typeface="Calibri"/>
              <a:sym typeface="Calibri"/>
            </a:endParaRPr>
          </a:p>
          <a:p>
            <a:pPr marL="0" marR="0" lvl="0" indent="0" algn="l" rtl="0">
              <a:lnSpc>
                <a:spcPct val="100000"/>
              </a:lnSpc>
              <a:spcBef>
                <a:spcPts val="0"/>
              </a:spcBef>
              <a:spcAft>
                <a:spcPts val="300"/>
              </a:spcAft>
              <a:buClr>
                <a:schemeClr val="accent1"/>
              </a:buClr>
              <a:buSzPts val="1800"/>
              <a:buFont typeface="Noto Sans Symbols"/>
              <a:buNone/>
            </a:pPr>
            <a:r>
              <a:rPr lang="en" sz="3000" b="1" dirty="0">
                <a:solidFill>
                  <a:schemeClr val="lt1"/>
                </a:solidFill>
                <a:latin typeface="Calibri"/>
                <a:ea typeface="Calibri"/>
                <a:cs typeface="Calibri"/>
                <a:sym typeface="Calibri"/>
              </a:rPr>
              <a:t>Join PACEs Connection!</a:t>
            </a:r>
          </a:p>
          <a:p>
            <a:pPr marL="0" marR="0" lvl="0" indent="0" algn="l" rtl="0">
              <a:lnSpc>
                <a:spcPct val="100000"/>
              </a:lnSpc>
              <a:spcBef>
                <a:spcPts val="0"/>
              </a:spcBef>
              <a:spcAft>
                <a:spcPts val="300"/>
              </a:spcAft>
              <a:buClr>
                <a:schemeClr val="accent1"/>
              </a:buClr>
              <a:buSzPts val="1800"/>
              <a:buFont typeface="Noto Sans Symbols"/>
              <a:buNone/>
            </a:pPr>
            <a:r>
              <a:rPr lang="en" b="1" dirty="0">
                <a:solidFill>
                  <a:schemeClr val="lt1"/>
                </a:solidFill>
                <a:latin typeface="Calibri"/>
                <a:ea typeface="Calibri"/>
                <a:cs typeface="Calibri"/>
                <a:sym typeface="Calibri"/>
              </a:rPr>
              <a:t>Go to www.pacesconnection.com</a:t>
            </a:r>
            <a:endParaRPr lang="en" dirty="0">
              <a:solidFill>
                <a:schemeClr val="lt1"/>
              </a:solidFill>
              <a:latin typeface="Calibri"/>
              <a:ea typeface="Calibri"/>
              <a:cs typeface="Calibri"/>
              <a:sym typeface="Calibri"/>
            </a:endParaRPr>
          </a:p>
          <a:p>
            <a:pPr marL="0" marR="0" lvl="0" indent="0" algn="l" rtl="0">
              <a:lnSpc>
                <a:spcPct val="100000"/>
              </a:lnSpc>
              <a:spcBef>
                <a:spcPts val="0"/>
              </a:spcBef>
              <a:spcAft>
                <a:spcPts val="300"/>
              </a:spcAft>
              <a:buClr>
                <a:schemeClr val="accent1"/>
              </a:buClr>
              <a:buSzPts val="1800"/>
              <a:buFont typeface="Noto Sans Symbols"/>
              <a:buNone/>
            </a:pPr>
            <a:endParaRPr sz="3000" dirty="0">
              <a:solidFill>
                <a:srgbClr val="FFFFFF"/>
              </a:solidFill>
              <a:latin typeface="Calibri"/>
              <a:ea typeface="Calibri"/>
              <a:cs typeface="Calibri"/>
              <a:sym typeface="Calibri"/>
            </a:endParaRPr>
          </a:p>
        </p:txBody>
      </p:sp>
      <p:pic>
        <p:nvPicPr>
          <p:cNvPr id="61" name="Google Shape;61;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25250" y="4293450"/>
            <a:ext cx="2618750" cy="849950"/>
          </a:xfrm>
          <a:prstGeom prst="rect">
            <a:avLst/>
          </a:prstGeom>
          <a:noFill/>
          <a:ln>
            <a:noFill/>
          </a:ln>
        </p:spPr>
      </p:pic>
    </p:spTree>
    <p:extLst>
      <p:ext uri="{BB962C8B-B14F-4D97-AF65-F5344CB8AC3E}">
        <p14:creationId xmlns:p14="http://schemas.microsoft.com/office/powerpoint/2010/main" val="1289858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9143999" cy="5143500"/>
          </a:xfrm>
          <a:prstGeom prst="rect">
            <a:avLst/>
          </a:prstGeom>
          <a:noFill/>
          <a:ln>
            <a:noFill/>
          </a:ln>
        </p:spPr>
      </p:pic>
      <p:sp>
        <p:nvSpPr>
          <p:cNvPr id="80" name="Google Shape;80;p19"/>
          <p:cNvSpPr/>
          <p:nvPr/>
        </p:nvSpPr>
        <p:spPr>
          <a:xfrm>
            <a:off x="0" y="308600"/>
            <a:ext cx="2646600" cy="643500"/>
          </a:xfrm>
          <a:prstGeom prst="rect">
            <a:avLst/>
          </a:prstGeom>
          <a:solidFill>
            <a:srgbClr val="0A83BF">
              <a:alpha val="95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p:nvPr/>
        </p:nvSpPr>
        <p:spPr>
          <a:xfrm>
            <a:off x="3822375" y="-50"/>
            <a:ext cx="5321700" cy="5143500"/>
          </a:xfrm>
          <a:prstGeom prst="rect">
            <a:avLst/>
          </a:prstGeom>
          <a:solidFill>
            <a:srgbClr val="333333">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9"/>
          <p:cNvSpPr txBox="1"/>
          <p:nvPr/>
        </p:nvSpPr>
        <p:spPr>
          <a:xfrm>
            <a:off x="4243125" y="0"/>
            <a:ext cx="4480200" cy="514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800"/>
              </a:spcBef>
              <a:spcAft>
                <a:spcPts val="0"/>
              </a:spcAft>
              <a:buClr>
                <a:srgbClr val="000000"/>
              </a:buClr>
              <a:buSzPts val="1100"/>
              <a:buFont typeface="Arial"/>
              <a:buNone/>
            </a:pPr>
            <a:r>
              <a:rPr lang="en" sz="3000" b="1">
                <a:solidFill>
                  <a:srgbClr val="FFFFFF"/>
                </a:solidFill>
                <a:latin typeface="Calibri"/>
                <a:ea typeface="Calibri"/>
                <a:cs typeface="Calibri"/>
                <a:sym typeface="Calibri"/>
              </a:rPr>
              <a:t>Supporting communities to accelerate the use of PACEs science to solve our most intractable problems.</a:t>
            </a:r>
            <a:endParaRPr sz="3000" b="1">
              <a:solidFill>
                <a:srgbClr val="FFFFFF"/>
              </a:solidFill>
              <a:latin typeface="Calibri"/>
              <a:ea typeface="Calibri"/>
              <a:cs typeface="Calibri"/>
              <a:sym typeface="Calibri"/>
            </a:endParaRPr>
          </a:p>
          <a:p>
            <a:pPr marL="0" lvl="0" indent="0" algn="l" rtl="0">
              <a:lnSpc>
                <a:spcPct val="100000"/>
              </a:lnSpc>
              <a:spcBef>
                <a:spcPts val="1300"/>
              </a:spcBef>
              <a:spcAft>
                <a:spcPts val="1300"/>
              </a:spcAft>
              <a:buClr>
                <a:srgbClr val="000000"/>
              </a:buClr>
              <a:buSzPts val="1100"/>
              <a:buFont typeface="Arial"/>
              <a:buNone/>
            </a:pPr>
            <a:r>
              <a:rPr lang="en" sz="3000" b="1">
                <a:solidFill>
                  <a:srgbClr val="FFFFFF"/>
                </a:solidFill>
                <a:latin typeface="Calibri"/>
                <a:ea typeface="Calibri"/>
                <a:cs typeface="Calibri"/>
                <a:sym typeface="Calibri"/>
              </a:rPr>
              <a:t>PACEs = Positive &amp; Adverse Childhood Experiences</a:t>
            </a:r>
            <a:endParaRPr sz="3000" b="1">
              <a:solidFill>
                <a:srgbClr val="FFFFFF"/>
              </a:solidFill>
              <a:latin typeface="Calibri"/>
              <a:ea typeface="Calibri"/>
              <a:cs typeface="Calibri"/>
              <a:sym typeface="Calibri"/>
            </a:endParaRPr>
          </a:p>
        </p:txBody>
      </p:sp>
      <p:sp>
        <p:nvSpPr>
          <p:cNvPr id="83" name="Google Shape;83;p19"/>
          <p:cNvSpPr txBox="1"/>
          <p:nvPr/>
        </p:nvSpPr>
        <p:spPr>
          <a:xfrm>
            <a:off x="87450" y="470900"/>
            <a:ext cx="2471700" cy="318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400" b="1">
                <a:solidFill>
                  <a:srgbClr val="FFFFFF"/>
                </a:solidFill>
                <a:latin typeface="Calibri"/>
                <a:ea typeface="Calibri"/>
                <a:cs typeface="Calibri"/>
                <a:sym typeface="Calibri"/>
              </a:rPr>
              <a:t>PACEs Connection</a:t>
            </a:r>
            <a:endParaRPr sz="2400">
              <a:latin typeface="Calibri"/>
              <a:ea typeface="Calibri"/>
              <a:cs typeface="Calibri"/>
              <a:sym typeface="Calibri"/>
            </a:endParaRPr>
          </a:p>
        </p:txBody>
      </p:sp>
      <p:pic>
        <p:nvPicPr>
          <p:cNvPr id="84" name="Google Shape;84;p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25250" y="4293450"/>
            <a:ext cx="2618750" cy="849950"/>
          </a:xfrm>
          <a:prstGeom prst="rect">
            <a:avLst/>
          </a:prstGeom>
          <a:noFill/>
          <a:ln>
            <a:noFill/>
          </a:ln>
        </p:spPr>
      </p:pic>
    </p:spTree>
    <p:extLst>
      <p:ext uri="{BB962C8B-B14F-4D97-AF65-F5344CB8AC3E}">
        <p14:creationId xmlns:p14="http://schemas.microsoft.com/office/powerpoint/2010/main" val="8485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0" y="0"/>
            <a:ext cx="4663350" cy="727875"/>
          </a:xfrm>
          <a:prstGeom prst="rect">
            <a:avLst/>
          </a:prstGeom>
        </p:spPr>
        <p:txBody>
          <a:bodyPr spcFirstLastPara="1" vert="horz" wrap="square" lIns="68569" tIns="34275" rIns="68569" bIns="34275" rtlCol="0" anchor="b" anchorCtr="0">
            <a:noAutofit/>
          </a:bodyPr>
          <a:lstStyle/>
          <a:p>
            <a:r>
              <a:rPr lang="en-US" sz="2800" dirty="0">
                <a:solidFill>
                  <a:schemeClr val="accent5"/>
                </a:solidFill>
              </a:rPr>
              <a:t>5 parts of PACEs science</a:t>
            </a:r>
            <a:endParaRPr sz="2800" dirty="0">
              <a:solidFill>
                <a:schemeClr val="accent5"/>
              </a:solidFill>
            </a:endParaRPr>
          </a:p>
        </p:txBody>
      </p:sp>
      <p:pic>
        <p:nvPicPr>
          <p:cNvPr id="214" name="Google Shape;214;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59396" y="974383"/>
            <a:ext cx="3803231" cy="3476888"/>
          </a:xfrm>
          <a:prstGeom prst="rect">
            <a:avLst/>
          </a:prstGeom>
          <a:noFill/>
          <a:ln>
            <a:noFill/>
          </a:ln>
        </p:spPr>
      </p:pic>
      <p:sp>
        <p:nvSpPr>
          <p:cNvPr id="215" name="Google Shape;215;p34"/>
          <p:cNvSpPr txBox="1"/>
          <p:nvPr/>
        </p:nvSpPr>
        <p:spPr>
          <a:xfrm>
            <a:off x="4531360" y="523714"/>
            <a:ext cx="3912643" cy="4619786"/>
          </a:xfrm>
          <a:prstGeom prst="rect">
            <a:avLst/>
          </a:prstGeom>
          <a:noFill/>
          <a:ln>
            <a:noFill/>
          </a:ln>
        </p:spPr>
        <p:txBody>
          <a:bodyPr spcFirstLastPara="1" wrap="square" lIns="68569" tIns="68569" rIns="68569" bIns="68569" anchor="t" anchorCtr="0">
            <a:noAutofit/>
          </a:bodyPr>
          <a:lstStyle/>
          <a:p>
            <a:pPr>
              <a:lnSpc>
                <a:spcPct val="115000"/>
              </a:lnSpc>
              <a:buClr>
                <a:schemeClr val="dk1"/>
              </a:buClr>
              <a:buSzPts val="1100"/>
            </a:pPr>
            <a:r>
              <a:rPr lang="en-US" sz="1800" b="1" dirty="0">
                <a:solidFill>
                  <a:srgbClr val="A0CC58"/>
                </a:solidFill>
                <a:ea typeface="Century Gothic"/>
                <a:cs typeface="Century Gothic"/>
                <a:sym typeface="Century Gothic"/>
              </a:rPr>
              <a:t>Epidemiology</a:t>
            </a:r>
            <a:r>
              <a:rPr lang="en-US" sz="1800" dirty="0">
                <a:solidFill>
                  <a:schemeClr val="dk1"/>
                </a:solidFill>
                <a:ea typeface="Century Gothic"/>
                <a:cs typeface="Century Gothic"/>
                <a:sym typeface="Century Gothic"/>
              </a:rPr>
              <a:t>. </a:t>
            </a:r>
            <a:r>
              <a:rPr lang="en-US" sz="1650" dirty="0">
                <a:solidFill>
                  <a:schemeClr val="bg2">
                    <a:lumMod val="10000"/>
                  </a:schemeClr>
                </a:solidFill>
                <a:ea typeface="Century Gothic"/>
                <a:cs typeface="Century Gothic"/>
                <a:sym typeface="Century Gothic"/>
              </a:rPr>
              <a:t>ACE Study, expanded ACE surveys, PACEs surveys</a:t>
            </a:r>
            <a:endParaRPr sz="1650" dirty="0">
              <a:solidFill>
                <a:schemeClr val="bg2">
                  <a:lumMod val="10000"/>
                </a:schemeClr>
              </a:solidFill>
              <a:ea typeface="Century Gothic"/>
              <a:cs typeface="Century Gothic"/>
              <a:sym typeface="Century Gothic"/>
            </a:endParaRPr>
          </a:p>
          <a:p>
            <a:pPr>
              <a:lnSpc>
                <a:spcPct val="115000"/>
              </a:lnSpc>
            </a:pPr>
            <a:endParaRPr sz="600" b="1" dirty="0">
              <a:solidFill>
                <a:srgbClr val="469DCE"/>
              </a:solidFill>
              <a:ea typeface="Century Gothic"/>
              <a:cs typeface="Century Gothic"/>
              <a:sym typeface="Century Gothic"/>
            </a:endParaRPr>
          </a:p>
          <a:p>
            <a:pPr>
              <a:lnSpc>
                <a:spcPct val="115000"/>
              </a:lnSpc>
              <a:buClr>
                <a:schemeClr val="dk1"/>
              </a:buClr>
              <a:buSzPts val="1100"/>
            </a:pPr>
            <a:r>
              <a:rPr lang="en-US" sz="1800" b="1" dirty="0">
                <a:solidFill>
                  <a:srgbClr val="469DCE"/>
                </a:solidFill>
                <a:ea typeface="Century Gothic"/>
                <a:cs typeface="Century Gothic"/>
                <a:sym typeface="Century Gothic"/>
              </a:rPr>
              <a:t>Impact on the brain. </a:t>
            </a:r>
            <a:r>
              <a:rPr lang="en-US" sz="1650" dirty="0">
                <a:solidFill>
                  <a:schemeClr val="bg2">
                    <a:lumMod val="10000"/>
                  </a:schemeClr>
                </a:solidFill>
                <a:ea typeface="Century Gothic"/>
                <a:cs typeface="Century Gothic"/>
                <a:sym typeface="Century Gothic"/>
              </a:rPr>
              <a:t>Toxic stress caused by ACEs impact children’s developing brains.</a:t>
            </a:r>
            <a:endParaRPr sz="1650" dirty="0">
              <a:solidFill>
                <a:schemeClr val="bg2">
                  <a:lumMod val="10000"/>
                </a:schemeClr>
              </a:solidFill>
              <a:ea typeface="Century Gothic"/>
              <a:cs typeface="Century Gothic"/>
              <a:sym typeface="Century Gothic"/>
            </a:endParaRPr>
          </a:p>
          <a:p>
            <a:pPr>
              <a:lnSpc>
                <a:spcPct val="115000"/>
              </a:lnSpc>
            </a:pPr>
            <a:endParaRPr sz="600" b="1" dirty="0">
              <a:solidFill>
                <a:srgbClr val="32A08E"/>
              </a:solidFill>
              <a:ea typeface="Century Gothic"/>
              <a:cs typeface="Century Gothic"/>
              <a:sym typeface="Century Gothic"/>
            </a:endParaRPr>
          </a:p>
          <a:p>
            <a:pPr>
              <a:lnSpc>
                <a:spcPct val="115000"/>
              </a:lnSpc>
              <a:buClr>
                <a:schemeClr val="dk1"/>
              </a:buClr>
              <a:buSzPts val="1100"/>
            </a:pPr>
            <a:r>
              <a:rPr lang="en-US" sz="1800" b="1" dirty="0">
                <a:solidFill>
                  <a:srgbClr val="32A08E"/>
                </a:solidFill>
                <a:ea typeface="Century Gothic"/>
                <a:cs typeface="Century Gothic"/>
                <a:sym typeface="Century Gothic"/>
              </a:rPr>
              <a:t>Impact on the body. </a:t>
            </a:r>
            <a:r>
              <a:rPr lang="en-US" sz="1800" dirty="0">
                <a:solidFill>
                  <a:schemeClr val="bg2">
                    <a:lumMod val="10000"/>
                  </a:schemeClr>
                </a:solidFill>
                <a:ea typeface="Century Gothic"/>
                <a:cs typeface="Century Gothic"/>
                <a:sym typeface="Century Gothic"/>
              </a:rPr>
              <a:t>Short and long-term health consequences of toxic stress.</a:t>
            </a:r>
            <a:br>
              <a:rPr lang="en-US" sz="1800" dirty="0">
                <a:solidFill>
                  <a:schemeClr val="bg2">
                    <a:lumMod val="10000"/>
                  </a:schemeClr>
                </a:solidFill>
                <a:ea typeface="Century Gothic"/>
                <a:cs typeface="Century Gothic"/>
                <a:sym typeface="Century Gothic"/>
              </a:rPr>
            </a:br>
            <a:endParaRPr sz="600" dirty="0">
              <a:solidFill>
                <a:schemeClr val="dk1"/>
              </a:solidFill>
              <a:ea typeface="Century Gothic"/>
              <a:cs typeface="Century Gothic"/>
              <a:sym typeface="Century Gothic"/>
            </a:endParaRPr>
          </a:p>
          <a:p>
            <a:pPr>
              <a:lnSpc>
                <a:spcPct val="115000"/>
              </a:lnSpc>
              <a:buClr>
                <a:schemeClr val="dk1"/>
              </a:buClr>
              <a:buSzPts val="1100"/>
            </a:pPr>
            <a:r>
              <a:rPr lang="en-US" sz="1800" b="1" dirty="0">
                <a:solidFill>
                  <a:srgbClr val="33ABBF"/>
                </a:solidFill>
                <a:ea typeface="Century Gothic"/>
                <a:cs typeface="Century Gothic"/>
                <a:sym typeface="Century Gothic"/>
              </a:rPr>
              <a:t>Epigenetics. </a:t>
            </a:r>
            <a:r>
              <a:rPr lang="en-US" sz="1800" dirty="0">
                <a:solidFill>
                  <a:schemeClr val="bg2">
                    <a:lumMod val="10000"/>
                  </a:schemeClr>
                </a:solidFill>
                <a:ea typeface="Century Gothic"/>
                <a:cs typeface="Century Gothic"/>
                <a:sym typeface="Century Gothic"/>
              </a:rPr>
              <a:t>How toxic stress is passed from one generation to another; historical trauma.</a:t>
            </a:r>
            <a:endParaRPr sz="1800" dirty="0">
              <a:solidFill>
                <a:schemeClr val="bg2">
                  <a:lumMod val="10000"/>
                </a:schemeClr>
              </a:solidFill>
              <a:ea typeface="Century Gothic"/>
              <a:cs typeface="Century Gothic"/>
              <a:sym typeface="Century Gothic"/>
            </a:endParaRPr>
          </a:p>
          <a:p>
            <a:pPr>
              <a:lnSpc>
                <a:spcPct val="115000"/>
              </a:lnSpc>
            </a:pPr>
            <a:endParaRPr sz="600" b="1" dirty="0">
              <a:solidFill>
                <a:srgbClr val="45953D"/>
              </a:solidFill>
              <a:ea typeface="Century Gothic"/>
              <a:cs typeface="Century Gothic"/>
              <a:sym typeface="Century Gothic"/>
            </a:endParaRPr>
          </a:p>
          <a:p>
            <a:pPr>
              <a:lnSpc>
                <a:spcPct val="115000"/>
              </a:lnSpc>
              <a:buClr>
                <a:schemeClr val="dk1"/>
              </a:buClr>
              <a:buSzPts val="1100"/>
            </a:pPr>
            <a:r>
              <a:rPr lang="en-US" sz="1800" b="1" dirty="0">
                <a:solidFill>
                  <a:srgbClr val="45953D"/>
                </a:solidFill>
                <a:ea typeface="Century Gothic"/>
                <a:cs typeface="Century Gothic"/>
                <a:sym typeface="Century Gothic"/>
              </a:rPr>
              <a:t>Resilience. </a:t>
            </a:r>
            <a:r>
              <a:rPr lang="en-US" sz="1800" dirty="0">
                <a:solidFill>
                  <a:schemeClr val="bg2">
                    <a:lumMod val="10000"/>
                  </a:schemeClr>
                </a:solidFill>
                <a:ea typeface="Century Gothic"/>
                <a:cs typeface="Century Gothic"/>
                <a:sym typeface="Century Gothic"/>
              </a:rPr>
              <a:t>The brain is plastic. The body wants to heal. </a:t>
            </a:r>
            <a:endParaRPr sz="1125" dirty="0"/>
          </a:p>
        </p:txBody>
      </p:sp>
    </p:spTree>
    <p:extLst>
      <p:ext uri="{BB962C8B-B14F-4D97-AF65-F5344CB8AC3E}">
        <p14:creationId xmlns:p14="http://schemas.microsoft.com/office/powerpoint/2010/main" val="1744957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9" descr="Screenshot 2016-04-10 21.23.32.png"/>
          <p:cNvPicPr preferRelativeResize="0"/>
          <p:nvPr/>
        </p:nvPicPr>
        <p:blipFill rotWithShape="1">
          <a:blip r:embed="rId3" cstate="email">
            <a:alphaModFix amt="50000"/>
            <a:extLst>
              <a:ext uri="{28A0092B-C50C-407E-A947-70E740481C1C}">
                <a14:useLocalDpi xmlns:a14="http://schemas.microsoft.com/office/drawing/2010/main"/>
              </a:ext>
            </a:extLst>
          </a:blip>
          <a:srcRect/>
          <a:stretch/>
        </p:blipFill>
        <p:spPr>
          <a:xfrm>
            <a:off x="25" y="1152524"/>
            <a:ext cx="9144000" cy="2010900"/>
          </a:xfrm>
          <a:prstGeom prst="rect">
            <a:avLst/>
          </a:prstGeom>
          <a:noFill/>
          <a:ln>
            <a:noFill/>
          </a:ln>
        </p:spPr>
      </p:pic>
      <p:pic>
        <p:nvPicPr>
          <p:cNvPr id="176" name="Google Shape;176;p19"/>
          <p:cNvPicPr preferRelativeResize="0"/>
          <p:nvPr/>
        </p:nvPicPr>
        <p:blipFill rotWithShape="1">
          <a:blip r:embed="rId4" cstate="email">
            <a:alphaModFix/>
            <a:extLst>
              <a:ext uri="{28A0092B-C50C-407E-A947-70E740481C1C}">
                <a14:useLocalDpi xmlns:a14="http://schemas.microsoft.com/office/drawing/2010/main"/>
              </a:ext>
            </a:extLst>
          </a:blip>
          <a:srcRect l="-2291"/>
          <a:stretch/>
        </p:blipFill>
        <p:spPr>
          <a:xfrm>
            <a:off x="151700" y="4439375"/>
            <a:ext cx="6449351" cy="704126"/>
          </a:xfrm>
          <a:prstGeom prst="rect">
            <a:avLst/>
          </a:prstGeom>
          <a:noFill/>
          <a:ln>
            <a:noFill/>
          </a:ln>
        </p:spPr>
      </p:pic>
      <p:pic>
        <p:nvPicPr>
          <p:cNvPr id="177" name="Google Shape;177;p19"/>
          <p:cNvPicPr preferRelativeResize="0"/>
          <p:nvPr/>
        </p:nvPicPr>
        <p:blipFill rotWithShape="1">
          <a:blip r:embed="rId5"/>
          <a:srcRect/>
          <a:stretch/>
        </p:blipFill>
        <p:spPr>
          <a:xfrm flipH="1">
            <a:off x="4832700" y="4439375"/>
            <a:ext cx="4311300" cy="704126"/>
          </a:xfrm>
          <a:prstGeom prst="rect">
            <a:avLst/>
          </a:prstGeom>
          <a:noFill/>
          <a:ln>
            <a:noFill/>
          </a:ln>
        </p:spPr>
      </p:pic>
      <p:pic>
        <p:nvPicPr>
          <p:cNvPr id="178" name="Google Shape;178;p19"/>
          <p:cNvPicPr preferRelativeResize="0"/>
          <p:nvPr/>
        </p:nvPicPr>
        <p:blipFill rotWithShape="1">
          <a:blip r:embed="rId6" cstate="email">
            <a:alphaModFix/>
            <a:extLst>
              <a:ext uri="{28A0092B-C50C-407E-A947-70E740481C1C}">
                <a14:useLocalDpi xmlns:a14="http://schemas.microsoft.com/office/drawing/2010/main"/>
              </a:ext>
            </a:extLst>
          </a:blip>
          <a:srcRect t="-155942"/>
          <a:stretch/>
        </p:blipFill>
        <p:spPr>
          <a:xfrm rot="10800000">
            <a:off x="0" y="0"/>
            <a:ext cx="876300" cy="1152525"/>
          </a:xfrm>
          <a:prstGeom prst="rect">
            <a:avLst/>
          </a:prstGeom>
          <a:noFill/>
          <a:ln>
            <a:noFill/>
          </a:ln>
        </p:spPr>
      </p:pic>
      <p:sp>
        <p:nvSpPr>
          <p:cNvPr id="179" name="Google Shape;179;p19"/>
          <p:cNvSpPr txBox="1"/>
          <p:nvPr/>
        </p:nvSpPr>
        <p:spPr>
          <a:xfrm>
            <a:off x="3009900" y="432825"/>
            <a:ext cx="3196800" cy="4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545454"/>
                </a:solidFill>
                <a:latin typeface="Calibri"/>
                <a:ea typeface="Calibri"/>
                <a:cs typeface="Calibri"/>
                <a:sym typeface="Calibri"/>
              </a:rPr>
              <a:t>Epidemiology</a:t>
            </a:r>
            <a:endParaRPr sz="3000">
              <a:solidFill>
                <a:srgbClr val="545454"/>
              </a:solidFill>
              <a:latin typeface="Calibri"/>
              <a:ea typeface="Calibri"/>
              <a:cs typeface="Calibri"/>
              <a:sym typeface="Calibri"/>
            </a:endParaRPr>
          </a:p>
        </p:txBody>
      </p:sp>
      <p:sp>
        <p:nvSpPr>
          <p:cNvPr id="180" name="Google Shape;180;p19"/>
          <p:cNvSpPr txBox="1"/>
          <p:nvPr/>
        </p:nvSpPr>
        <p:spPr>
          <a:xfrm>
            <a:off x="616674" y="432825"/>
            <a:ext cx="2393225" cy="4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rgbClr val="33ABBF"/>
                </a:solidFill>
                <a:latin typeface="Calibri"/>
                <a:ea typeface="Calibri"/>
                <a:cs typeface="Calibri"/>
                <a:sym typeface="Calibri"/>
              </a:rPr>
              <a:t>PACEs Science</a:t>
            </a:r>
            <a:endParaRPr sz="2800" dirty="0">
              <a:solidFill>
                <a:srgbClr val="33ABBF"/>
              </a:solidFill>
              <a:latin typeface="Calibri"/>
              <a:ea typeface="Calibri"/>
              <a:cs typeface="Calibri"/>
              <a:sym typeface="Calibri"/>
            </a:endParaRPr>
          </a:p>
        </p:txBody>
      </p:sp>
      <p:cxnSp>
        <p:nvCxnSpPr>
          <p:cNvPr id="181" name="Google Shape;181;p19"/>
          <p:cNvCxnSpPr/>
          <p:nvPr/>
        </p:nvCxnSpPr>
        <p:spPr>
          <a:xfrm>
            <a:off x="2918525" y="542925"/>
            <a:ext cx="0" cy="374400"/>
          </a:xfrm>
          <a:prstGeom prst="straightConnector1">
            <a:avLst/>
          </a:prstGeom>
          <a:noFill/>
          <a:ln w="9525" cap="flat" cmpd="sng">
            <a:solidFill>
              <a:srgbClr val="545454"/>
            </a:solidFill>
            <a:prstDash val="solid"/>
            <a:round/>
            <a:headEnd type="none" w="med" len="med"/>
            <a:tailEnd type="none" w="med" len="med"/>
          </a:ln>
        </p:spPr>
      </p:cxnSp>
      <p:sp>
        <p:nvSpPr>
          <p:cNvPr id="182" name="Google Shape;182;p19"/>
          <p:cNvSpPr txBox="1"/>
          <p:nvPr/>
        </p:nvSpPr>
        <p:spPr>
          <a:xfrm>
            <a:off x="827550" y="3276600"/>
            <a:ext cx="7488900" cy="186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rgbClr val="545454"/>
                </a:solidFill>
                <a:latin typeface="Calibri"/>
                <a:ea typeface="Calibri"/>
                <a:cs typeface="Calibri"/>
                <a:sym typeface="Calibri"/>
              </a:rPr>
              <a:t>Adverse Childhood Experiences Study (ACE Study)</a:t>
            </a:r>
            <a:endParaRPr sz="2400" b="1" dirty="0">
              <a:solidFill>
                <a:srgbClr val="545454"/>
              </a:solidFill>
              <a:latin typeface="Calibri"/>
              <a:ea typeface="Calibri"/>
              <a:cs typeface="Calibri"/>
              <a:sym typeface="Calibri"/>
            </a:endParaRPr>
          </a:p>
          <a:p>
            <a:pPr marL="0" lvl="0" indent="0" algn="ctr" rtl="0">
              <a:spcBef>
                <a:spcPts val="600"/>
              </a:spcBef>
              <a:spcAft>
                <a:spcPts val="0"/>
              </a:spcAft>
              <a:buNone/>
            </a:pPr>
            <a:r>
              <a:rPr lang="en" sz="1800" dirty="0">
                <a:solidFill>
                  <a:schemeClr val="tx1"/>
                </a:solidFill>
                <a:latin typeface="Calibri"/>
                <a:ea typeface="Calibri"/>
                <a:cs typeface="Calibri"/>
                <a:sym typeface="Calibri"/>
              </a:rPr>
              <a:t>In the 1990s, two doctors stumbled into what would become one of the most significant public health discoveries of a generation.</a:t>
            </a:r>
            <a:endParaRPr sz="18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9818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txBox="1"/>
          <p:nvPr/>
        </p:nvSpPr>
        <p:spPr>
          <a:xfrm>
            <a:off x="444250" y="706550"/>
            <a:ext cx="8220600" cy="1175700"/>
          </a:xfrm>
          <a:prstGeom prst="rect">
            <a:avLst/>
          </a:prstGeom>
          <a:noFill/>
          <a:ln>
            <a:noFill/>
          </a:ln>
        </p:spPr>
        <p:txBody>
          <a:bodyPr spcFirstLastPara="1" wrap="square" lIns="91425" tIns="45700" rIns="91425" bIns="45700" anchor="t" anchorCtr="0">
            <a:noAutofit/>
          </a:bodyPr>
          <a:lstStyle/>
          <a:p>
            <a:pPr marL="0" lvl="0" indent="0" algn="l" rtl="0">
              <a:spcBef>
                <a:spcPts val="900"/>
              </a:spcBef>
              <a:spcAft>
                <a:spcPts val="0"/>
              </a:spcAft>
              <a:buClr>
                <a:schemeClr val="dk1"/>
              </a:buClr>
              <a:buSzPts val="1100"/>
              <a:buFont typeface="Arial"/>
              <a:buNone/>
            </a:pPr>
            <a:r>
              <a:rPr lang="en" sz="1800" i="1" dirty="0">
                <a:solidFill>
                  <a:srgbClr val="545454"/>
                </a:solidFill>
                <a:latin typeface="Calibri"/>
                <a:ea typeface="Calibri"/>
                <a:cs typeface="Calibri"/>
                <a:sym typeface="Calibri"/>
              </a:rPr>
              <a:t>Original ACE Study, published in 1998</a:t>
            </a:r>
            <a:endParaRPr sz="1800" i="1" dirty="0">
              <a:solidFill>
                <a:srgbClr val="545454"/>
              </a:solidFill>
              <a:latin typeface="Calibri"/>
              <a:ea typeface="Calibri"/>
              <a:cs typeface="Calibri"/>
              <a:sym typeface="Calibri"/>
            </a:endParaRPr>
          </a:p>
          <a:p>
            <a:pPr marL="0" lvl="0" indent="0" algn="l" rtl="0">
              <a:spcBef>
                <a:spcPts val="900"/>
              </a:spcBef>
              <a:spcAft>
                <a:spcPts val="1800"/>
              </a:spcAft>
              <a:buNone/>
            </a:pPr>
            <a:r>
              <a:rPr lang="en" sz="3000" dirty="0">
                <a:solidFill>
                  <a:srgbClr val="33ABBF"/>
                </a:solidFill>
                <a:latin typeface="Calibri"/>
                <a:ea typeface="Calibri"/>
                <a:cs typeface="Calibri"/>
                <a:sym typeface="Calibri"/>
              </a:rPr>
              <a:t>A</a:t>
            </a:r>
            <a:r>
              <a:rPr lang="en" sz="3000" dirty="0">
                <a:solidFill>
                  <a:srgbClr val="545454"/>
                </a:solidFill>
                <a:latin typeface="Calibri"/>
                <a:ea typeface="Calibri"/>
                <a:cs typeface="Calibri"/>
                <a:sym typeface="Calibri"/>
              </a:rPr>
              <a:t>dverse </a:t>
            </a:r>
            <a:r>
              <a:rPr lang="en" sz="3000" dirty="0">
                <a:solidFill>
                  <a:srgbClr val="33ABBF"/>
                </a:solidFill>
                <a:latin typeface="Calibri"/>
                <a:ea typeface="Calibri"/>
                <a:cs typeface="Calibri"/>
                <a:sym typeface="Calibri"/>
              </a:rPr>
              <a:t>C</a:t>
            </a:r>
            <a:r>
              <a:rPr lang="en" sz="3000" dirty="0">
                <a:solidFill>
                  <a:srgbClr val="545454"/>
                </a:solidFill>
                <a:latin typeface="Calibri"/>
                <a:ea typeface="Calibri"/>
                <a:cs typeface="Calibri"/>
                <a:sym typeface="Calibri"/>
              </a:rPr>
              <a:t>hildhood </a:t>
            </a:r>
            <a:r>
              <a:rPr lang="en" sz="3000" dirty="0">
                <a:solidFill>
                  <a:srgbClr val="33ABBF"/>
                </a:solidFill>
                <a:latin typeface="Calibri"/>
                <a:ea typeface="Calibri"/>
                <a:cs typeface="Calibri"/>
                <a:sym typeface="Calibri"/>
              </a:rPr>
              <a:t>E</a:t>
            </a:r>
            <a:r>
              <a:rPr lang="en" sz="3000" dirty="0">
                <a:solidFill>
                  <a:srgbClr val="545454"/>
                </a:solidFill>
                <a:latin typeface="Calibri"/>
                <a:ea typeface="Calibri"/>
                <a:cs typeface="Calibri"/>
                <a:sym typeface="Calibri"/>
              </a:rPr>
              <a:t>xperiences Study (ACE Study)</a:t>
            </a:r>
            <a:endParaRPr sz="3000" dirty="0">
              <a:solidFill>
                <a:srgbClr val="33ABBF"/>
              </a:solidFill>
              <a:latin typeface="Calibri"/>
              <a:ea typeface="Calibri"/>
              <a:cs typeface="Calibri"/>
              <a:sym typeface="Calibri"/>
            </a:endParaRPr>
          </a:p>
        </p:txBody>
      </p:sp>
      <p:cxnSp>
        <p:nvCxnSpPr>
          <p:cNvPr id="189" name="Google Shape;189;p20"/>
          <p:cNvCxnSpPr/>
          <p:nvPr/>
        </p:nvCxnSpPr>
        <p:spPr>
          <a:xfrm>
            <a:off x="444250" y="706550"/>
            <a:ext cx="6788700" cy="0"/>
          </a:xfrm>
          <a:prstGeom prst="straightConnector1">
            <a:avLst/>
          </a:prstGeom>
          <a:noFill/>
          <a:ln w="9525" cap="flat" cmpd="sng">
            <a:solidFill>
              <a:srgbClr val="888888"/>
            </a:solidFill>
            <a:prstDash val="solid"/>
            <a:round/>
            <a:headEnd type="none" w="med" len="med"/>
            <a:tailEnd type="none" w="med" len="med"/>
          </a:ln>
        </p:spPr>
      </p:cxnSp>
      <p:pic>
        <p:nvPicPr>
          <p:cNvPr id="190" name="Google Shape;190;p20"/>
          <p:cNvPicPr preferRelativeResize="0"/>
          <p:nvPr/>
        </p:nvPicPr>
        <p:blipFill rotWithShape="1">
          <a:blip r:embed="rId3" cstate="email">
            <a:alphaModFix/>
            <a:extLst>
              <a:ext uri="{28A0092B-C50C-407E-A947-70E740481C1C}">
                <a14:useLocalDpi xmlns:a14="http://schemas.microsoft.com/office/drawing/2010/main"/>
              </a:ext>
            </a:extLst>
          </a:blip>
          <a:srcRect l="-2291"/>
          <a:stretch/>
        </p:blipFill>
        <p:spPr>
          <a:xfrm>
            <a:off x="151700" y="4439375"/>
            <a:ext cx="6449351" cy="704126"/>
          </a:xfrm>
          <a:prstGeom prst="rect">
            <a:avLst/>
          </a:prstGeom>
          <a:noFill/>
          <a:ln>
            <a:noFill/>
          </a:ln>
        </p:spPr>
      </p:pic>
      <p:pic>
        <p:nvPicPr>
          <p:cNvPr id="191" name="Google Shape;191;p20"/>
          <p:cNvPicPr preferRelativeResize="0"/>
          <p:nvPr/>
        </p:nvPicPr>
        <p:blipFill rotWithShape="1">
          <a:blip r:embed="rId4" cstate="email">
            <a:alphaModFix/>
            <a:extLst>
              <a:ext uri="{28A0092B-C50C-407E-A947-70E740481C1C}">
                <a14:useLocalDpi xmlns:a14="http://schemas.microsoft.com/office/drawing/2010/main"/>
              </a:ext>
            </a:extLst>
          </a:blip>
          <a:srcRect t="-10083"/>
          <a:stretch/>
        </p:blipFill>
        <p:spPr>
          <a:xfrm>
            <a:off x="444250" y="94200"/>
            <a:ext cx="4217550" cy="612351"/>
          </a:xfrm>
          <a:prstGeom prst="rect">
            <a:avLst/>
          </a:prstGeom>
          <a:noFill/>
          <a:ln>
            <a:noFill/>
          </a:ln>
        </p:spPr>
      </p:pic>
      <p:pic>
        <p:nvPicPr>
          <p:cNvPr id="192" name="Google Shape;192;p20"/>
          <p:cNvPicPr preferRelativeResize="0"/>
          <p:nvPr/>
        </p:nvPicPr>
        <p:blipFill rotWithShape="1">
          <a:blip r:embed="rId5"/>
          <a:srcRect/>
          <a:stretch/>
        </p:blipFill>
        <p:spPr>
          <a:xfrm flipH="1">
            <a:off x="5284800" y="4513212"/>
            <a:ext cx="3859200" cy="630286"/>
          </a:xfrm>
          <a:prstGeom prst="rect">
            <a:avLst/>
          </a:prstGeom>
          <a:noFill/>
          <a:ln>
            <a:noFill/>
          </a:ln>
        </p:spPr>
      </p:pic>
      <p:sp>
        <p:nvSpPr>
          <p:cNvPr id="193" name="Google Shape;193;p20"/>
          <p:cNvSpPr txBox="1"/>
          <p:nvPr/>
        </p:nvSpPr>
        <p:spPr>
          <a:xfrm>
            <a:off x="444250" y="2236463"/>
            <a:ext cx="3186900" cy="1910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800" dirty="0">
                <a:solidFill>
                  <a:srgbClr val="545454"/>
                </a:solidFill>
                <a:latin typeface="Calibri"/>
                <a:ea typeface="Calibri"/>
                <a:cs typeface="Calibri"/>
                <a:sym typeface="Calibri"/>
              </a:rPr>
              <a:t>The Centers for Disease Control (CDC) and Kaiser Permanente in San Diego tracked the health</a:t>
            </a:r>
          </a:p>
          <a:p>
            <a:pPr marL="0" lvl="0" indent="0" algn="l" rtl="0">
              <a:spcBef>
                <a:spcPts val="0"/>
              </a:spcBef>
              <a:spcAft>
                <a:spcPts val="0"/>
              </a:spcAft>
              <a:buNone/>
            </a:pPr>
            <a:r>
              <a:rPr lang="en-US" sz="1800" dirty="0">
                <a:solidFill>
                  <a:srgbClr val="545454"/>
                </a:solidFill>
                <a:latin typeface="Calibri"/>
                <a:ea typeface="Calibri"/>
                <a:cs typeface="Calibri"/>
                <a:sym typeface="Calibri"/>
              </a:rPr>
              <a:t>o</a:t>
            </a:r>
            <a:r>
              <a:rPr lang="en" sz="1800" dirty="0">
                <a:solidFill>
                  <a:srgbClr val="545454"/>
                </a:solidFill>
                <a:latin typeface="Calibri"/>
                <a:ea typeface="Calibri"/>
                <a:cs typeface="Calibri"/>
                <a:sym typeface="Calibri"/>
              </a:rPr>
              <a:t>utcomes of </a:t>
            </a:r>
            <a:r>
              <a:rPr lang="en" sz="1800" b="1" dirty="0">
                <a:solidFill>
                  <a:srgbClr val="545454"/>
                </a:solidFill>
                <a:latin typeface="Calibri"/>
                <a:ea typeface="Calibri"/>
                <a:cs typeface="Calibri"/>
                <a:sym typeface="Calibri"/>
              </a:rPr>
              <a:t>17,300 adults</a:t>
            </a:r>
            <a:r>
              <a:rPr lang="en" sz="1800" dirty="0">
                <a:solidFill>
                  <a:srgbClr val="545454"/>
                </a:solidFill>
                <a:latin typeface="Calibri"/>
                <a:ea typeface="Calibri"/>
                <a:cs typeface="Calibri"/>
                <a:sym typeface="Calibri"/>
              </a:rPr>
              <a:t> based on their childhood trauma.</a:t>
            </a:r>
            <a:endParaRPr sz="2400" dirty="0">
              <a:solidFill>
                <a:srgbClr val="545454"/>
              </a:solidFill>
              <a:latin typeface="Calibri"/>
              <a:ea typeface="Calibri"/>
              <a:cs typeface="Calibri"/>
              <a:sym typeface="Calibri"/>
            </a:endParaRPr>
          </a:p>
        </p:txBody>
      </p:sp>
      <p:sp>
        <p:nvSpPr>
          <p:cNvPr id="194" name="Google Shape;194;p20"/>
          <p:cNvSpPr txBox="1"/>
          <p:nvPr/>
        </p:nvSpPr>
        <p:spPr>
          <a:xfrm>
            <a:off x="5855400" y="2236475"/>
            <a:ext cx="2323500" cy="885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b="1">
                <a:solidFill>
                  <a:srgbClr val="0C0C0C"/>
                </a:solidFill>
                <a:latin typeface="Calibri"/>
                <a:ea typeface="Calibri"/>
                <a:cs typeface="Calibri"/>
                <a:sym typeface="Calibri"/>
              </a:rPr>
              <a:t>They all had jobs</a:t>
            </a:r>
            <a:br>
              <a:rPr lang="en" b="1">
                <a:solidFill>
                  <a:srgbClr val="0C0C0C"/>
                </a:solidFill>
                <a:latin typeface="Calibri"/>
                <a:ea typeface="Calibri"/>
                <a:cs typeface="Calibri"/>
                <a:sym typeface="Calibri"/>
              </a:rPr>
            </a:br>
            <a:r>
              <a:rPr lang="en" b="1">
                <a:solidFill>
                  <a:srgbClr val="0C0C0C"/>
                </a:solidFill>
                <a:latin typeface="Calibri"/>
                <a:ea typeface="Calibri"/>
                <a:cs typeface="Calibri"/>
                <a:sym typeface="Calibri"/>
              </a:rPr>
              <a:t>and great health care</a:t>
            </a:r>
            <a:endParaRPr b="1">
              <a:solidFill>
                <a:srgbClr val="0C0C0C"/>
              </a:solidFill>
              <a:latin typeface="Calibri"/>
              <a:ea typeface="Calibri"/>
              <a:cs typeface="Calibri"/>
              <a:sym typeface="Calibri"/>
            </a:endParaRPr>
          </a:p>
          <a:p>
            <a:pPr marL="0" lvl="0" indent="0" algn="ctr" rtl="0">
              <a:spcBef>
                <a:spcPts val="300"/>
              </a:spcBef>
              <a:spcAft>
                <a:spcPts val="2400"/>
              </a:spcAft>
              <a:buNone/>
            </a:pPr>
            <a:r>
              <a:rPr lang="en" sz="1200" i="1">
                <a:solidFill>
                  <a:srgbClr val="0C0C0C"/>
                </a:solidFill>
                <a:latin typeface="Calibri"/>
                <a:ea typeface="Calibri"/>
                <a:cs typeface="Calibri"/>
                <a:sym typeface="Calibri"/>
              </a:rPr>
              <a:t>(median age 57 yr. old)</a:t>
            </a:r>
            <a:endParaRPr sz="1200" b="1">
              <a:solidFill>
                <a:srgbClr val="0C0C0C"/>
              </a:solidFill>
              <a:latin typeface="Calibri"/>
              <a:ea typeface="Calibri"/>
              <a:cs typeface="Calibri"/>
              <a:sym typeface="Calibri"/>
            </a:endParaRPr>
          </a:p>
        </p:txBody>
      </p:sp>
      <p:sp>
        <p:nvSpPr>
          <p:cNvPr id="195" name="Google Shape;195;p20"/>
          <p:cNvSpPr txBox="1"/>
          <p:nvPr/>
        </p:nvSpPr>
        <p:spPr>
          <a:xfrm>
            <a:off x="4640267" y="4077775"/>
            <a:ext cx="1108500" cy="51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545454"/>
                </a:solidFill>
                <a:latin typeface="Calibri"/>
                <a:ea typeface="Calibri"/>
                <a:cs typeface="Calibri"/>
                <a:sym typeface="Calibri"/>
              </a:rPr>
              <a:t>White</a:t>
            </a:r>
            <a:endParaRPr dirty="0">
              <a:solidFill>
                <a:srgbClr val="545454"/>
              </a:solidFill>
              <a:latin typeface="Calibri"/>
              <a:ea typeface="Calibri"/>
              <a:cs typeface="Calibri"/>
              <a:sym typeface="Calibri"/>
            </a:endParaRPr>
          </a:p>
        </p:txBody>
      </p:sp>
      <p:sp>
        <p:nvSpPr>
          <p:cNvPr id="196" name="Google Shape;196;p20"/>
          <p:cNvSpPr txBox="1"/>
          <p:nvPr/>
        </p:nvSpPr>
        <p:spPr>
          <a:xfrm>
            <a:off x="5855393" y="4077775"/>
            <a:ext cx="1108500" cy="51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545454"/>
                </a:solidFill>
                <a:latin typeface="Calibri"/>
                <a:ea typeface="Calibri"/>
                <a:cs typeface="Calibri"/>
                <a:sym typeface="Calibri"/>
              </a:rPr>
              <a:t>College graduate</a:t>
            </a:r>
            <a:endParaRPr>
              <a:solidFill>
                <a:srgbClr val="545454"/>
              </a:solidFill>
              <a:latin typeface="Calibri"/>
              <a:ea typeface="Calibri"/>
              <a:cs typeface="Calibri"/>
              <a:sym typeface="Calibri"/>
            </a:endParaRPr>
          </a:p>
        </p:txBody>
      </p:sp>
      <p:sp>
        <p:nvSpPr>
          <p:cNvPr id="197" name="Google Shape;197;p20"/>
          <p:cNvSpPr txBox="1"/>
          <p:nvPr/>
        </p:nvSpPr>
        <p:spPr>
          <a:xfrm>
            <a:off x="7070519" y="4077775"/>
            <a:ext cx="1108500" cy="63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545454"/>
                </a:solidFill>
                <a:latin typeface="Calibri"/>
                <a:ea typeface="Calibri"/>
                <a:cs typeface="Calibri"/>
                <a:sym typeface="Calibri"/>
              </a:rPr>
              <a:t>Some college</a:t>
            </a:r>
            <a:endParaRPr>
              <a:solidFill>
                <a:srgbClr val="545454"/>
              </a:solidFill>
              <a:latin typeface="Calibri"/>
              <a:ea typeface="Calibri"/>
              <a:cs typeface="Calibri"/>
              <a:sym typeface="Calibri"/>
            </a:endParaRPr>
          </a:p>
        </p:txBody>
      </p:sp>
      <p:sp>
        <p:nvSpPr>
          <p:cNvPr id="198" name="Google Shape;198;p20"/>
          <p:cNvSpPr/>
          <p:nvPr/>
        </p:nvSpPr>
        <p:spPr>
          <a:xfrm>
            <a:off x="4640350" y="2324100"/>
            <a:ext cx="1108500" cy="1747800"/>
          </a:xfrm>
          <a:prstGeom prst="rect">
            <a:avLst/>
          </a:prstGeom>
          <a:solidFill>
            <a:srgbClr val="E8E5D9"/>
          </a:solidFill>
          <a:ln w="19050"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a:solidFill>
                  <a:srgbClr val="545454"/>
                </a:solidFill>
                <a:latin typeface="Calibri"/>
                <a:ea typeface="Calibri"/>
                <a:cs typeface="Calibri"/>
                <a:sym typeface="Calibri"/>
              </a:rPr>
              <a:t>75%</a:t>
            </a:r>
            <a:endParaRPr sz="2400" b="1">
              <a:solidFill>
                <a:srgbClr val="545454"/>
              </a:solidFill>
              <a:latin typeface="Calibri"/>
              <a:ea typeface="Calibri"/>
              <a:cs typeface="Calibri"/>
              <a:sym typeface="Calibri"/>
            </a:endParaRPr>
          </a:p>
        </p:txBody>
      </p:sp>
      <p:sp>
        <p:nvSpPr>
          <p:cNvPr id="199" name="Google Shape;199;p20"/>
          <p:cNvSpPr/>
          <p:nvPr/>
        </p:nvSpPr>
        <p:spPr>
          <a:xfrm>
            <a:off x="5855463" y="3169252"/>
            <a:ext cx="1108500" cy="902700"/>
          </a:xfrm>
          <a:prstGeom prst="rect">
            <a:avLst/>
          </a:prstGeom>
          <a:solidFill>
            <a:srgbClr val="89CBDE"/>
          </a:solidFill>
          <a:ln w="19050"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a:solidFill>
                  <a:srgbClr val="545454"/>
                </a:solidFill>
                <a:latin typeface="Calibri"/>
                <a:ea typeface="Calibri"/>
                <a:cs typeface="Calibri"/>
                <a:sym typeface="Calibri"/>
              </a:rPr>
              <a:t>39%</a:t>
            </a:r>
            <a:endParaRPr sz="2400">
              <a:solidFill>
                <a:srgbClr val="545454"/>
              </a:solidFill>
              <a:latin typeface="Calibri"/>
              <a:ea typeface="Calibri"/>
              <a:cs typeface="Calibri"/>
              <a:sym typeface="Calibri"/>
            </a:endParaRPr>
          </a:p>
        </p:txBody>
      </p:sp>
      <p:sp>
        <p:nvSpPr>
          <p:cNvPr id="200" name="Google Shape;200;p20"/>
          <p:cNvSpPr/>
          <p:nvPr/>
        </p:nvSpPr>
        <p:spPr>
          <a:xfrm>
            <a:off x="7070575" y="3260756"/>
            <a:ext cx="1108500" cy="811200"/>
          </a:xfrm>
          <a:prstGeom prst="rect">
            <a:avLst/>
          </a:prstGeom>
          <a:solidFill>
            <a:srgbClr val="00B2CE"/>
          </a:solidFill>
          <a:ln w="19050"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a:solidFill>
                  <a:srgbClr val="545454"/>
                </a:solidFill>
                <a:latin typeface="Calibri"/>
                <a:ea typeface="Calibri"/>
                <a:cs typeface="Calibri"/>
                <a:sym typeface="Calibri"/>
              </a:rPr>
              <a:t>36%</a:t>
            </a:r>
            <a:endParaRPr sz="2400">
              <a:solidFill>
                <a:srgbClr val="545454"/>
              </a:solidFill>
              <a:latin typeface="Calibri"/>
              <a:ea typeface="Calibri"/>
              <a:cs typeface="Calibri"/>
              <a:sym typeface="Calibri"/>
            </a:endParaRPr>
          </a:p>
        </p:txBody>
      </p:sp>
      <p:cxnSp>
        <p:nvCxnSpPr>
          <p:cNvPr id="201" name="Google Shape;201;p20"/>
          <p:cNvCxnSpPr/>
          <p:nvPr/>
        </p:nvCxnSpPr>
        <p:spPr>
          <a:xfrm>
            <a:off x="4480163" y="4049296"/>
            <a:ext cx="3859200" cy="22500"/>
          </a:xfrm>
          <a:prstGeom prst="straightConnector1">
            <a:avLst/>
          </a:prstGeom>
          <a:noFill/>
          <a:ln w="9525" cap="flat" cmpd="sng">
            <a:solidFill>
              <a:srgbClr val="BEBEBE"/>
            </a:solidFill>
            <a:prstDash val="solid"/>
            <a:round/>
            <a:headEnd type="none" w="med" len="med"/>
            <a:tailEnd type="none" w="med" len="med"/>
          </a:ln>
        </p:spPr>
      </p:cxnSp>
    </p:spTree>
    <p:extLst>
      <p:ext uri="{BB962C8B-B14F-4D97-AF65-F5344CB8AC3E}">
        <p14:creationId xmlns:p14="http://schemas.microsoft.com/office/powerpoint/2010/main" val="1319706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cxnSp>
        <p:nvCxnSpPr>
          <p:cNvPr id="207" name="Google Shape;207;p21"/>
          <p:cNvCxnSpPr/>
          <p:nvPr/>
        </p:nvCxnSpPr>
        <p:spPr>
          <a:xfrm>
            <a:off x="444250" y="706550"/>
            <a:ext cx="6788700" cy="0"/>
          </a:xfrm>
          <a:prstGeom prst="straightConnector1">
            <a:avLst/>
          </a:prstGeom>
          <a:noFill/>
          <a:ln w="9525" cap="flat" cmpd="sng">
            <a:solidFill>
              <a:srgbClr val="888888"/>
            </a:solidFill>
            <a:prstDash val="solid"/>
            <a:round/>
            <a:headEnd type="none" w="med" len="med"/>
            <a:tailEnd type="none" w="med" len="med"/>
          </a:ln>
        </p:spPr>
      </p:cxnSp>
      <p:pic>
        <p:nvPicPr>
          <p:cNvPr id="208" name="Google Shape;208;p21"/>
          <p:cNvPicPr preferRelativeResize="0"/>
          <p:nvPr/>
        </p:nvPicPr>
        <p:blipFill rotWithShape="1">
          <a:blip r:embed="rId3" cstate="email">
            <a:alphaModFix/>
            <a:extLst>
              <a:ext uri="{28A0092B-C50C-407E-A947-70E740481C1C}">
                <a14:useLocalDpi xmlns:a14="http://schemas.microsoft.com/office/drawing/2010/main"/>
              </a:ext>
            </a:extLst>
          </a:blip>
          <a:srcRect l="-2291"/>
          <a:stretch/>
        </p:blipFill>
        <p:spPr>
          <a:xfrm>
            <a:off x="151700" y="4439375"/>
            <a:ext cx="6449351" cy="704126"/>
          </a:xfrm>
          <a:prstGeom prst="rect">
            <a:avLst/>
          </a:prstGeom>
          <a:noFill/>
          <a:ln>
            <a:noFill/>
          </a:ln>
        </p:spPr>
      </p:pic>
      <p:pic>
        <p:nvPicPr>
          <p:cNvPr id="209" name="Google Shape;209;p21"/>
          <p:cNvPicPr preferRelativeResize="0"/>
          <p:nvPr/>
        </p:nvPicPr>
        <p:blipFill rotWithShape="1">
          <a:blip r:embed="rId4" cstate="email">
            <a:alphaModFix/>
            <a:extLst>
              <a:ext uri="{28A0092B-C50C-407E-A947-70E740481C1C}">
                <a14:useLocalDpi xmlns:a14="http://schemas.microsoft.com/office/drawing/2010/main"/>
              </a:ext>
            </a:extLst>
          </a:blip>
          <a:srcRect t="-10083"/>
          <a:stretch/>
        </p:blipFill>
        <p:spPr>
          <a:xfrm>
            <a:off x="444250" y="94200"/>
            <a:ext cx="4217550" cy="612351"/>
          </a:xfrm>
          <a:prstGeom prst="rect">
            <a:avLst/>
          </a:prstGeom>
          <a:noFill/>
          <a:ln>
            <a:noFill/>
          </a:ln>
        </p:spPr>
      </p:pic>
      <p:pic>
        <p:nvPicPr>
          <p:cNvPr id="210" name="Google Shape;210;p21"/>
          <p:cNvPicPr preferRelativeResize="0"/>
          <p:nvPr/>
        </p:nvPicPr>
        <p:blipFill rotWithShape="1">
          <a:blip r:embed="rId5"/>
          <a:srcRect/>
          <a:stretch/>
        </p:blipFill>
        <p:spPr>
          <a:xfrm flipH="1">
            <a:off x="5284800" y="4513212"/>
            <a:ext cx="3859200" cy="630286"/>
          </a:xfrm>
          <a:prstGeom prst="rect">
            <a:avLst/>
          </a:prstGeom>
          <a:noFill/>
          <a:ln>
            <a:noFill/>
          </a:ln>
        </p:spPr>
      </p:pic>
      <p:sp>
        <p:nvSpPr>
          <p:cNvPr id="212" name="Google Shape;212;p21"/>
          <p:cNvSpPr txBox="1"/>
          <p:nvPr/>
        </p:nvSpPr>
        <p:spPr>
          <a:xfrm>
            <a:off x="708660" y="1967787"/>
            <a:ext cx="2857500" cy="2619259"/>
          </a:xfrm>
          <a:prstGeom prst="rect">
            <a:avLst/>
          </a:prstGeom>
          <a:noFill/>
          <a:ln>
            <a:noFill/>
          </a:ln>
        </p:spPr>
        <p:txBody>
          <a:bodyPr spcFirstLastPara="1" wrap="square" lIns="91425" tIns="45700" rIns="91425" bIns="45700" numCol="1" anchor="t" anchorCtr="0">
            <a:noAutofit/>
          </a:bodyPr>
          <a:lstStyle/>
          <a:p>
            <a:pPr marL="171450" lvl="0" indent="-171450" algn="l" rtl="0">
              <a:spcBef>
                <a:spcPts val="0"/>
              </a:spcBef>
              <a:spcAft>
                <a:spcPts val="0"/>
              </a:spcAft>
              <a:buClr>
                <a:srgbClr val="262626"/>
              </a:buClr>
              <a:buSzPts val="1800"/>
              <a:buFont typeface="Calibri"/>
              <a:buAutoNum type="arabicParenR"/>
            </a:pPr>
            <a:r>
              <a:rPr lang="en-US" sz="1800" dirty="0">
                <a:solidFill>
                  <a:srgbClr val="262626"/>
                </a:solidFill>
                <a:latin typeface="Calibri"/>
                <a:ea typeface="Calibri"/>
                <a:cs typeface="Calibri"/>
                <a:sym typeface="Calibri"/>
              </a:rPr>
              <a:t> Child physical abuse </a:t>
            </a:r>
            <a:endParaRPr lang="en-US" sz="1800" dirty="0">
              <a:solidFill>
                <a:srgbClr val="000000"/>
              </a:solidFill>
              <a:latin typeface="Calibri"/>
              <a:ea typeface="Calibri"/>
              <a:cs typeface="Calibri"/>
              <a:sym typeface="Calibri"/>
            </a:endParaRPr>
          </a:p>
          <a:p>
            <a:pPr marL="171450" lvl="0" indent="-171450" algn="l" rtl="0">
              <a:spcBef>
                <a:spcPts val="600"/>
              </a:spcBef>
              <a:spcAft>
                <a:spcPts val="0"/>
              </a:spcAft>
              <a:buClr>
                <a:srgbClr val="262626"/>
              </a:buClr>
              <a:buSzPts val="1800"/>
              <a:buFont typeface="Calibri"/>
              <a:buAutoNum type="arabicParenR"/>
            </a:pPr>
            <a:r>
              <a:rPr lang="en-US" sz="1800" dirty="0">
                <a:solidFill>
                  <a:srgbClr val="262626"/>
                </a:solidFill>
                <a:latin typeface="Calibri"/>
                <a:ea typeface="Calibri"/>
                <a:cs typeface="Calibri"/>
                <a:sym typeface="Calibri"/>
              </a:rPr>
              <a:t> Child sexual abuse</a:t>
            </a:r>
            <a:endParaRPr lang="en-US" sz="1800" dirty="0">
              <a:solidFill>
                <a:srgbClr val="000000"/>
              </a:solidFill>
              <a:latin typeface="Calibri"/>
              <a:ea typeface="Calibri"/>
              <a:cs typeface="Calibri"/>
              <a:sym typeface="Calibri"/>
            </a:endParaRPr>
          </a:p>
          <a:p>
            <a:pPr marL="171450" lvl="0" indent="-171450" algn="l" rtl="0">
              <a:spcBef>
                <a:spcPts val="600"/>
              </a:spcBef>
              <a:spcAft>
                <a:spcPts val="0"/>
              </a:spcAft>
              <a:buClr>
                <a:srgbClr val="262626"/>
              </a:buClr>
              <a:buSzPts val="1800"/>
              <a:buFont typeface="Calibri"/>
              <a:buAutoNum type="arabicParenR"/>
            </a:pPr>
            <a:r>
              <a:rPr lang="en-US" sz="1800" dirty="0">
                <a:solidFill>
                  <a:srgbClr val="262626"/>
                </a:solidFill>
                <a:latin typeface="Calibri"/>
                <a:ea typeface="Calibri"/>
                <a:cs typeface="Calibri"/>
                <a:sym typeface="Calibri"/>
              </a:rPr>
              <a:t> Child emotional abuse</a:t>
            </a:r>
            <a:endParaRPr lang="en-US" sz="1800" dirty="0">
              <a:solidFill>
                <a:srgbClr val="000000"/>
              </a:solidFill>
              <a:latin typeface="Calibri"/>
              <a:ea typeface="Calibri"/>
              <a:cs typeface="Calibri"/>
              <a:sym typeface="Calibri"/>
            </a:endParaRPr>
          </a:p>
          <a:p>
            <a:pPr marL="171450" lvl="0" indent="-171450" algn="l" rtl="0">
              <a:spcBef>
                <a:spcPts val="600"/>
              </a:spcBef>
              <a:spcAft>
                <a:spcPts val="0"/>
              </a:spcAft>
              <a:buClr>
                <a:srgbClr val="262626"/>
              </a:buClr>
              <a:buSzPts val="1800"/>
              <a:buFont typeface="Calibri"/>
              <a:buAutoNum type="arabicParenR"/>
            </a:pPr>
            <a:r>
              <a:rPr lang="en-US" sz="1800" dirty="0">
                <a:solidFill>
                  <a:srgbClr val="262626"/>
                </a:solidFill>
                <a:latin typeface="Calibri"/>
                <a:ea typeface="Calibri"/>
                <a:cs typeface="Calibri"/>
                <a:sym typeface="Calibri"/>
              </a:rPr>
              <a:t> Physical Neglect</a:t>
            </a:r>
            <a:endParaRPr lang="en-US" sz="1800" dirty="0">
              <a:solidFill>
                <a:srgbClr val="000000"/>
              </a:solidFill>
              <a:latin typeface="Calibri"/>
              <a:ea typeface="Calibri"/>
              <a:cs typeface="Calibri"/>
              <a:sym typeface="Calibri"/>
            </a:endParaRPr>
          </a:p>
          <a:p>
            <a:pPr marL="171450" lvl="0" indent="-171450" algn="l" rtl="0">
              <a:spcBef>
                <a:spcPts val="600"/>
              </a:spcBef>
              <a:spcAft>
                <a:spcPts val="0"/>
              </a:spcAft>
              <a:buClr>
                <a:srgbClr val="262626"/>
              </a:buClr>
              <a:buSzPts val="1800"/>
              <a:buFont typeface="Calibri"/>
              <a:buAutoNum type="arabicParenR"/>
            </a:pPr>
            <a:r>
              <a:rPr lang="en-US" sz="1800" dirty="0">
                <a:solidFill>
                  <a:srgbClr val="262626"/>
                </a:solidFill>
                <a:latin typeface="Calibri"/>
                <a:ea typeface="Calibri"/>
                <a:cs typeface="Calibri"/>
                <a:sym typeface="Calibri"/>
              </a:rPr>
              <a:t> Emotional Neglect</a:t>
            </a:r>
          </a:p>
          <a:p>
            <a:pPr marL="171450" lvl="0" indent="-171450" algn="l" rtl="0">
              <a:spcBef>
                <a:spcPts val="600"/>
              </a:spcBef>
              <a:spcAft>
                <a:spcPts val="0"/>
              </a:spcAft>
              <a:buClr>
                <a:srgbClr val="262626"/>
              </a:buClr>
              <a:buSzPts val="1800"/>
              <a:buFont typeface="Calibri"/>
              <a:buAutoNum type="arabicParenR"/>
            </a:pPr>
            <a:endParaRPr lang="en-US" sz="1800" dirty="0">
              <a:solidFill>
                <a:srgbClr val="262626"/>
              </a:solidFill>
              <a:latin typeface="Calibri"/>
              <a:ea typeface="Calibri"/>
              <a:cs typeface="Calibri"/>
              <a:sym typeface="Calibri"/>
            </a:endParaRPr>
          </a:p>
          <a:p>
            <a:pPr marL="171450" lvl="0" indent="-171450" algn="l" rtl="0">
              <a:spcBef>
                <a:spcPts val="600"/>
              </a:spcBef>
              <a:spcAft>
                <a:spcPts val="0"/>
              </a:spcAft>
              <a:buClr>
                <a:srgbClr val="262626"/>
              </a:buClr>
              <a:buSzPts val="1800"/>
              <a:buFont typeface="Calibri"/>
              <a:buAutoNum type="arabicParenR"/>
            </a:pPr>
            <a:endParaRPr lang="en-US" sz="1800" dirty="0">
              <a:solidFill>
                <a:srgbClr val="262626"/>
              </a:solidFill>
              <a:latin typeface="Calibri"/>
              <a:ea typeface="Calibri"/>
              <a:cs typeface="Calibri"/>
              <a:sym typeface="Calibri"/>
            </a:endParaRPr>
          </a:p>
          <a:p>
            <a:pPr marL="171450" lvl="0" indent="-171450" algn="l" rtl="0">
              <a:spcBef>
                <a:spcPts val="600"/>
              </a:spcBef>
              <a:spcAft>
                <a:spcPts val="0"/>
              </a:spcAft>
              <a:buClr>
                <a:srgbClr val="262626"/>
              </a:buClr>
              <a:buSzPts val="1800"/>
              <a:buFont typeface="Calibri"/>
              <a:buAutoNum type="arabicParenR"/>
            </a:pPr>
            <a:endParaRPr lang="en-US" sz="1800" dirty="0">
              <a:solidFill>
                <a:srgbClr val="262626"/>
              </a:solidFill>
              <a:latin typeface="Calibri"/>
              <a:ea typeface="Calibri"/>
              <a:cs typeface="Calibri"/>
              <a:sym typeface="Calibri"/>
            </a:endParaRPr>
          </a:p>
        </p:txBody>
      </p:sp>
      <p:sp>
        <p:nvSpPr>
          <p:cNvPr id="213" name="Google Shape;213;p21"/>
          <p:cNvSpPr txBox="1"/>
          <p:nvPr/>
        </p:nvSpPr>
        <p:spPr>
          <a:xfrm>
            <a:off x="444250" y="706550"/>
            <a:ext cx="8220600" cy="1187400"/>
          </a:xfrm>
          <a:prstGeom prst="rect">
            <a:avLst/>
          </a:prstGeom>
          <a:noFill/>
          <a:ln>
            <a:noFill/>
          </a:ln>
        </p:spPr>
        <p:txBody>
          <a:bodyPr spcFirstLastPara="1" wrap="square" lIns="91425" tIns="45700" rIns="91425" bIns="45700" anchor="t" anchorCtr="0">
            <a:noAutofit/>
          </a:bodyPr>
          <a:lstStyle/>
          <a:p>
            <a:pPr marL="0" lvl="0" indent="0" algn="l" rtl="0">
              <a:spcBef>
                <a:spcPts val="900"/>
              </a:spcBef>
              <a:spcAft>
                <a:spcPts val="0"/>
              </a:spcAft>
              <a:buNone/>
            </a:pPr>
            <a:r>
              <a:rPr lang="en" sz="1800" i="1">
                <a:solidFill>
                  <a:srgbClr val="545454"/>
                </a:solidFill>
                <a:latin typeface="Calibri"/>
                <a:ea typeface="Calibri"/>
                <a:cs typeface="Calibri"/>
                <a:sym typeface="Calibri"/>
              </a:rPr>
              <a:t>Original ACE Study – 10 Questions</a:t>
            </a:r>
            <a:endParaRPr sz="1800" i="1">
              <a:solidFill>
                <a:srgbClr val="545454"/>
              </a:solidFill>
              <a:latin typeface="Calibri"/>
              <a:ea typeface="Calibri"/>
              <a:cs typeface="Calibri"/>
              <a:sym typeface="Calibri"/>
            </a:endParaRPr>
          </a:p>
          <a:p>
            <a:pPr marL="0" lvl="0" indent="0" algn="l" rtl="0">
              <a:spcBef>
                <a:spcPts val="900"/>
              </a:spcBef>
              <a:spcAft>
                <a:spcPts val="0"/>
              </a:spcAft>
              <a:buNone/>
            </a:pPr>
            <a:r>
              <a:rPr lang="en" sz="3000">
                <a:solidFill>
                  <a:srgbClr val="5E5E5E"/>
                </a:solidFill>
                <a:latin typeface="Calibri"/>
                <a:ea typeface="Calibri"/>
                <a:cs typeface="Calibri"/>
                <a:sym typeface="Calibri"/>
              </a:rPr>
              <a:t>What are the</a:t>
            </a:r>
            <a:r>
              <a:rPr lang="en" sz="3000">
                <a:solidFill>
                  <a:srgbClr val="33ABBF"/>
                </a:solidFill>
                <a:latin typeface="Calibri"/>
                <a:ea typeface="Calibri"/>
                <a:cs typeface="Calibri"/>
                <a:sym typeface="Calibri"/>
              </a:rPr>
              <a:t> A</a:t>
            </a:r>
            <a:r>
              <a:rPr lang="en" sz="3000">
                <a:solidFill>
                  <a:srgbClr val="545454"/>
                </a:solidFill>
                <a:latin typeface="Calibri"/>
                <a:ea typeface="Calibri"/>
                <a:cs typeface="Calibri"/>
                <a:sym typeface="Calibri"/>
              </a:rPr>
              <a:t>dverse </a:t>
            </a:r>
            <a:r>
              <a:rPr lang="en" sz="3000">
                <a:solidFill>
                  <a:srgbClr val="33ABBF"/>
                </a:solidFill>
                <a:latin typeface="Calibri"/>
                <a:ea typeface="Calibri"/>
                <a:cs typeface="Calibri"/>
                <a:sym typeface="Calibri"/>
              </a:rPr>
              <a:t>C</a:t>
            </a:r>
            <a:r>
              <a:rPr lang="en" sz="3000">
                <a:solidFill>
                  <a:srgbClr val="545454"/>
                </a:solidFill>
                <a:latin typeface="Calibri"/>
                <a:ea typeface="Calibri"/>
                <a:cs typeface="Calibri"/>
                <a:sym typeface="Calibri"/>
              </a:rPr>
              <a:t>hildhood </a:t>
            </a:r>
            <a:r>
              <a:rPr lang="en" sz="3000">
                <a:solidFill>
                  <a:srgbClr val="33ABBF"/>
                </a:solidFill>
                <a:latin typeface="Calibri"/>
                <a:ea typeface="Calibri"/>
                <a:cs typeface="Calibri"/>
                <a:sym typeface="Calibri"/>
              </a:rPr>
              <a:t>E</a:t>
            </a:r>
            <a:r>
              <a:rPr lang="en" sz="3000">
                <a:solidFill>
                  <a:srgbClr val="545454"/>
                </a:solidFill>
                <a:latin typeface="Calibri"/>
                <a:ea typeface="Calibri"/>
                <a:cs typeface="Calibri"/>
                <a:sym typeface="Calibri"/>
              </a:rPr>
              <a:t>xperiences?</a:t>
            </a:r>
            <a:endParaRPr sz="3000" i="1">
              <a:solidFill>
                <a:srgbClr val="545454"/>
              </a:solidFill>
              <a:latin typeface="Calibri"/>
              <a:ea typeface="Calibri"/>
              <a:cs typeface="Calibri"/>
              <a:sym typeface="Calibri"/>
            </a:endParaRPr>
          </a:p>
        </p:txBody>
      </p:sp>
      <p:sp>
        <p:nvSpPr>
          <p:cNvPr id="2" name="TextBox 1">
            <a:extLst>
              <a:ext uri="{FF2B5EF4-FFF2-40B4-BE49-F238E27FC236}">
                <a16:creationId xmlns:a16="http://schemas.microsoft.com/office/drawing/2014/main" id="{5C6145E5-F8F6-46B0-B8A1-A3EC51AADABC}"/>
              </a:ext>
            </a:extLst>
          </p:cNvPr>
          <p:cNvSpPr txBox="1"/>
          <p:nvPr/>
        </p:nvSpPr>
        <p:spPr>
          <a:xfrm>
            <a:off x="3463290" y="1967787"/>
            <a:ext cx="5474970" cy="1785104"/>
          </a:xfrm>
          <a:prstGeom prst="rect">
            <a:avLst/>
          </a:prstGeom>
          <a:noFill/>
        </p:spPr>
        <p:txBody>
          <a:bodyPr wrap="square" rtlCol="0">
            <a:spAutoFit/>
          </a:bodyPr>
          <a:lstStyle/>
          <a:p>
            <a:pPr lvl="0" algn="l" rtl="0">
              <a:spcBef>
                <a:spcPts val="600"/>
              </a:spcBef>
              <a:spcAft>
                <a:spcPts val="0"/>
              </a:spcAft>
              <a:buClr>
                <a:srgbClr val="262626"/>
              </a:buClr>
              <a:buSzPts val="1800"/>
            </a:pPr>
            <a:r>
              <a:rPr lang="en-US" sz="1800" dirty="0">
                <a:solidFill>
                  <a:srgbClr val="262626"/>
                </a:solidFill>
                <a:latin typeface="Calibri"/>
                <a:ea typeface="Calibri"/>
                <a:cs typeface="Calibri"/>
                <a:sym typeface="Calibri"/>
              </a:rPr>
              <a:t>6) Mentally ill, depressed or suicidal person in the home</a:t>
            </a:r>
          </a:p>
          <a:p>
            <a:pPr lvl="0" algn="l" rtl="0">
              <a:spcBef>
                <a:spcPts val="600"/>
              </a:spcBef>
              <a:spcAft>
                <a:spcPts val="0"/>
              </a:spcAft>
              <a:buClr>
                <a:srgbClr val="262626"/>
              </a:buClr>
              <a:buSzPts val="1800"/>
            </a:pPr>
            <a:r>
              <a:rPr lang="en-US" sz="1800" dirty="0">
                <a:solidFill>
                  <a:srgbClr val="262626"/>
                </a:solidFill>
                <a:latin typeface="Calibri"/>
                <a:ea typeface="Calibri"/>
                <a:cs typeface="Calibri"/>
                <a:sym typeface="Calibri"/>
              </a:rPr>
              <a:t>7) Drug addicted or alcoholic family member</a:t>
            </a:r>
            <a:endParaRPr lang="en-US" sz="1800" dirty="0">
              <a:latin typeface="Calibri"/>
              <a:ea typeface="Calibri"/>
              <a:cs typeface="Calibri"/>
              <a:sym typeface="Calibri"/>
            </a:endParaRPr>
          </a:p>
          <a:p>
            <a:pPr lvl="0" algn="l" rtl="0">
              <a:spcBef>
                <a:spcPts val="600"/>
              </a:spcBef>
              <a:spcAft>
                <a:spcPts val="0"/>
              </a:spcAft>
              <a:buClr>
                <a:srgbClr val="262626"/>
              </a:buClr>
              <a:buSzPts val="1800"/>
            </a:pPr>
            <a:r>
              <a:rPr lang="en-US" sz="1800" dirty="0">
                <a:solidFill>
                  <a:srgbClr val="262626"/>
                </a:solidFill>
                <a:latin typeface="Calibri"/>
                <a:ea typeface="Calibri"/>
                <a:cs typeface="Calibri"/>
                <a:sym typeface="Calibri"/>
              </a:rPr>
              <a:t>8) Witnessing domestic violence against the mother</a:t>
            </a:r>
            <a:endParaRPr lang="en-US" sz="1800" dirty="0">
              <a:latin typeface="Calibri"/>
              <a:ea typeface="Calibri"/>
              <a:cs typeface="Calibri"/>
              <a:sym typeface="Calibri"/>
            </a:endParaRPr>
          </a:p>
          <a:p>
            <a:pPr lvl="0" algn="l" rtl="0">
              <a:spcBef>
                <a:spcPts val="600"/>
              </a:spcBef>
              <a:spcAft>
                <a:spcPts val="0"/>
              </a:spcAft>
              <a:buClr>
                <a:srgbClr val="262626"/>
              </a:buClr>
              <a:buSzPts val="1800"/>
            </a:pPr>
            <a:r>
              <a:rPr lang="en-US" sz="1800" dirty="0">
                <a:solidFill>
                  <a:srgbClr val="262626"/>
                </a:solidFill>
                <a:latin typeface="Calibri"/>
                <a:ea typeface="Calibri"/>
                <a:cs typeface="Calibri"/>
                <a:sym typeface="Calibri"/>
              </a:rPr>
              <a:t>9) Loss of a parent to divorce</a:t>
            </a:r>
          </a:p>
          <a:p>
            <a:pPr lvl="0" algn="l" rtl="0">
              <a:spcBef>
                <a:spcPts val="600"/>
              </a:spcBef>
              <a:spcAft>
                <a:spcPts val="0"/>
              </a:spcAft>
              <a:buClr>
                <a:srgbClr val="262626"/>
              </a:buClr>
              <a:buSzPts val="1800"/>
            </a:pPr>
            <a:r>
              <a:rPr lang="en-US" sz="1800" dirty="0">
                <a:solidFill>
                  <a:srgbClr val="262626"/>
                </a:solidFill>
                <a:latin typeface="Calibri"/>
                <a:ea typeface="Calibri"/>
                <a:cs typeface="Calibri"/>
                <a:sym typeface="Calibri"/>
              </a:rPr>
              <a:t>10) Incarceration of any family member</a:t>
            </a:r>
          </a:p>
        </p:txBody>
      </p:sp>
    </p:spTree>
    <p:extLst>
      <p:ext uri="{BB962C8B-B14F-4D97-AF65-F5344CB8AC3E}">
        <p14:creationId xmlns:p14="http://schemas.microsoft.com/office/powerpoint/2010/main" val="303499684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63961</TotalTime>
  <Words>6933</Words>
  <Application>Microsoft Macintosh PowerPoint</Application>
  <PresentationFormat>On-screen Show (16:9)</PresentationFormat>
  <Paragraphs>429</Paragraphs>
  <Slides>43</Slides>
  <Notes>43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Century Gothic</vt:lpstr>
      <vt:lpstr>Liberation Serif</vt:lpstr>
      <vt:lpstr>Noto Sans Symbols</vt:lpstr>
      <vt:lpstr>Wingdings</vt:lpstr>
      <vt:lpstr>Simple Light</vt:lpstr>
      <vt:lpstr>PowerPoint Presentation</vt:lpstr>
      <vt:lpstr>PowerPoint Presentation</vt:lpstr>
      <vt:lpstr>PowerPoint Presentation</vt:lpstr>
      <vt:lpstr>PowerPoint Presentation</vt:lpstr>
      <vt:lpstr>PowerPoint Presentation</vt:lpstr>
      <vt:lpstr>5 parts of PACEs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parts of ACEs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audage</dc:creator>
  <cp:lastModifiedBy>jane stevens</cp:lastModifiedBy>
  <cp:revision>165</cp:revision>
  <cp:lastPrinted>2021-10-06T01:42:26Z</cp:lastPrinted>
  <dcterms:modified xsi:type="dcterms:W3CDTF">2022-03-01T21:46:48Z</dcterms:modified>
</cp:coreProperties>
</file>